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7" r:id="rId4"/>
  </p:sldMasterIdLst>
  <p:notesMasterIdLst>
    <p:notesMasterId r:id="rId41"/>
  </p:notesMasterIdLst>
  <p:sldIdLst>
    <p:sldId id="348" r:id="rId5"/>
    <p:sldId id="368" r:id="rId6"/>
    <p:sldId id="266" r:id="rId7"/>
    <p:sldId id="369" r:id="rId8"/>
    <p:sldId id="364" r:id="rId9"/>
    <p:sldId id="301" r:id="rId10"/>
    <p:sldId id="355" r:id="rId11"/>
    <p:sldId id="358" r:id="rId12"/>
    <p:sldId id="357" r:id="rId13"/>
    <p:sldId id="274" r:id="rId14"/>
    <p:sldId id="273" r:id="rId15"/>
    <p:sldId id="497" r:id="rId16"/>
    <p:sldId id="286" r:id="rId17"/>
    <p:sldId id="275" r:id="rId18"/>
    <p:sldId id="303" r:id="rId19"/>
    <p:sldId id="388" r:id="rId20"/>
    <p:sldId id="502" r:id="rId21"/>
    <p:sldId id="499" r:id="rId22"/>
    <p:sldId id="500" r:id="rId23"/>
    <p:sldId id="293" r:id="rId24"/>
    <p:sldId id="496" r:id="rId25"/>
    <p:sldId id="498" r:id="rId26"/>
    <p:sldId id="381" r:id="rId27"/>
    <p:sldId id="382" r:id="rId28"/>
    <p:sldId id="372" r:id="rId29"/>
    <p:sldId id="492" r:id="rId30"/>
    <p:sldId id="493" r:id="rId31"/>
    <p:sldId id="365" r:id="rId32"/>
    <p:sldId id="503" r:id="rId33"/>
    <p:sldId id="278" r:id="rId34"/>
    <p:sldId id="504" r:id="rId35"/>
    <p:sldId id="307" r:id="rId36"/>
    <p:sldId id="505" r:id="rId37"/>
    <p:sldId id="506" r:id="rId38"/>
    <p:sldId id="386" r:id="rId39"/>
    <p:sldId id="49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358"/>
            <p14:sldId id="357"/>
            <p14:sldId id="274"/>
            <p14:sldId id="273"/>
            <p14:sldId id="497"/>
            <p14:sldId id="286"/>
            <p14:sldId id="275"/>
            <p14:sldId id="303"/>
            <p14:sldId id="388"/>
            <p14:sldId id="502"/>
            <p14:sldId id="499"/>
            <p14:sldId id="500"/>
          </p14:sldIdLst>
        </p14:section>
        <p14:section name="Talk Tasks and CfUs" id="{4C9413DB-D0EA-4B28-BCAD-DF427EF851DC}">
          <p14:sldIdLst>
            <p14:sldId id="293"/>
            <p14:sldId id="496"/>
            <p14:sldId id="498"/>
            <p14:sldId id="381"/>
            <p14:sldId id="382"/>
          </p14:sldIdLst>
        </p14:section>
        <p14:section name="IP/Activity section" id="{7BE6C088-FF53-8841-BAB4-205CA899FCE1}">
          <p14:sldIdLst>
            <p14:sldId id="372"/>
            <p14:sldId id="492"/>
            <p14:sldId id="493"/>
            <p14:sldId id="365"/>
            <p14:sldId id="503"/>
            <p14:sldId id="278"/>
            <p14:sldId id="504"/>
            <p14:sldId id="307"/>
            <p14:sldId id="505"/>
            <p14:sldId id="506"/>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77"/>
    <p:restoredTop sz="87534" autoAdjust="0"/>
  </p:normalViewPr>
  <p:slideViewPr>
    <p:cSldViewPr snapToGrid="0">
      <p:cViewPr varScale="1">
        <p:scale>
          <a:sx n="92" d="100"/>
          <a:sy n="92" d="100"/>
        </p:scale>
        <p:origin x="155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notesMaster" Target="notesMasters/notesMaster1.xml"/><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mons.wikimedia.org/wiki/User:Adam_R%C4%99dzikowsk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US" b="0" dirty="0"/>
          </a:p>
          <a:p>
            <a:r>
              <a:rPr lang="en-US" b="1" dirty="0"/>
              <a:t>Suggested exposition:</a:t>
            </a:r>
          </a:p>
          <a:p>
            <a:r>
              <a:rPr lang="en-US" dirty="0"/>
              <a:t>A salt is formed when the hydrogen in an acid is replaced by a metal. Looking at this example where potassium hydroxide (this is our alkali, which we know this due to the presence of hydroxide) reacts with hydrochloric acid (this is an acid due to the presence of hydrogen ion). The atoms in these compounds are rearranged to form salt and water.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588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US" sz="1200" b="0" dirty="0">
              <a:latin typeface="Century Gothic" panose="020B0502020202020204" pitchFamily="34" charset="0"/>
            </a:endParaRPr>
          </a:p>
          <a:p>
            <a:r>
              <a:rPr lang="en-US" sz="1200" b="1" dirty="0">
                <a:latin typeface="Century Gothic" panose="020B0502020202020204" pitchFamily="34" charset="0"/>
              </a:rPr>
              <a:t>Suggested exposition:</a:t>
            </a:r>
          </a:p>
          <a:p>
            <a:r>
              <a:rPr lang="en-US" sz="1200" b="0" i="0" u="none" strike="noStrike" cap="none" dirty="0">
                <a:solidFill>
                  <a:schemeClr val="dk1"/>
                </a:solidFill>
                <a:effectLst/>
                <a:latin typeface="Calibri"/>
                <a:cs typeface="Calibri"/>
                <a:sym typeface="Calibri"/>
              </a:rPr>
              <a:t>Neutralisation can happen in a few ways. Firstly, acids can react with alkalis to make salt and water. Notice that there is the word base next to alkali, an alkali is a type of base that are soluble while most bases are solid. </a:t>
            </a:r>
          </a:p>
          <a:p>
            <a:r>
              <a:rPr lang="en-US" sz="1200" b="0" i="0" u="none" strike="noStrike" cap="none" dirty="0">
                <a:solidFill>
                  <a:schemeClr val="dk1"/>
                </a:solidFill>
                <a:effectLst/>
                <a:latin typeface="Calibri"/>
                <a:cs typeface="Calibri"/>
                <a:sym typeface="Calibri"/>
              </a:rPr>
              <a:t>The general equations for the reactions of alkalis and bases with water are similar:</a:t>
            </a:r>
          </a:p>
          <a:p>
            <a:r>
              <a:rPr lang="en-US" sz="1200" b="0" i="0" u="none" strike="noStrike" cap="none" dirty="0">
                <a:solidFill>
                  <a:schemeClr val="dk1"/>
                </a:solidFill>
                <a:effectLst/>
                <a:latin typeface="Calibri"/>
                <a:cs typeface="Calibri"/>
                <a:sym typeface="Calibri"/>
              </a:rPr>
              <a:t>Acid + alkali </a:t>
            </a:r>
            <a:r>
              <a:rPr lang="en-US" sz="1200" b="0" i="0" u="none" strike="noStrike" cap="none" dirty="0">
                <a:solidFill>
                  <a:schemeClr val="dk1"/>
                </a:solidFill>
                <a:effectLst/>
                <a:latin typeface="Calibri"/>
                <a:cs typeface="Calibri"/>
                <a:sym typeface="Wingdings" pitchFamily="2" charset="2"/>
              </a:rPr>
              <a:t> salt + water</a:t>
            </a:r>
          </a:p>
          <a:p>
            <a:r>
              <a:rPr lang="en-US" sz="1200" b="0" i="0" u="none" strike="noStrike" cap="none" dirty="0">
                <a:solidFill>
                  <a:schemeClr val="dk1"/>
                </a:solidFill>
                <a:effectLst/>
                <a:latin typeface="Calibri"/>
                <a:cs typeface="Calibri"/>
                <a:sym typeface="Wingdings" pitchFamily="2" charset="2"/>
              </a:rPr>
              <a:t>Acid + base  salt + water</a:t>
            </a:r>
            <a:endParaRPr lang="en-US" sz="1200" b="0" i="0" u="none" strike="noStrike" cap="none" dirty="0">
              <a:solidFill>
                <a:schemeClr val="dk1"/>
              </a:solidFill>
              <a:effectLst/>
              <a:latin typeface="Calibri"/>
              <a:cs typeface="Calibri"/>
              <a:sym typeface="Calibri"/>
            </a:endParaRPr>
          </a:p>
          <a:p>
            <a:endParaRPr lang="en-US" sz="1200" b="0" i="0" u="none" strike="noStrike" cap="none" dirty="0">
              <a:solidFill>
                <a:schemeClr val="dk1"/>
              </a:solidFill>
              <a:effectLst/>
              <a:latin typeface="Calibri"/>
              <a:cs typeface="Calibri"/>
              <a:sym typeface="Calibri"/>
            </a:endParaRPr>
          </a:p>
          <a:p>
            <a:r>
              <a:rPr lang="en-US" sz="1200" b="0" i="0" u="none" strike="noStrike" cap="none" dirty="0">
                <a:solidFill>
                  <a:schemeClr val="dk1"/>
                </a:solidFill>
                <a:effectLst/>
                <a:latin typeface="Calibri"/>
                <a:cs typeface="Calibri"/>
                <a:sym typeface="Calibri"/>
              </a:rPr>
              <a:t>The other way neutralisation can happen is by reacting acids with metal carbonates. Metal carbonates are compounds that contain metal, carbon and oxygen (remember the meaning of the suffix -ate).  Metal carbonates react with acids to produce salt and water, plus another product, carbon dioxide. Because of this, if we do this reaction in the lab, we will notice that there are bubbles forming or fizzing (can use example of opening a can of coke where CO</a:t>
            </a:r>
            <a:r>
              <a:rPr lang="en-US" sz="1200" b="0" i="0" u="none" strike="noStrike" cap="none" baseline="-25000" dirty="0">
                <a:solidFill>
                  <a:schemeClr val="dk1"/>
                </a:solidFill>
                <a:effectLst/>
                <a:latin typeface="Calibri"/>
                <a:cs typeface="Calibri"/>
                <a:sym typeface="Calibri"/>
              </a:rPr>
              <a:t>2</a:t>
            </a:r>
            <a:r>
              <a:rPr lang="en-US" sz="1200" b="0" i="0" u="none" strike="noStrike" cap="none" dirty="0">
                <a:solidFill>
                  <a:schemeClr val="dk1"/>
                </a:solidFill>
                <a:effectLst/>
                <a:latin typeface="Calibri"/>
                <a:cs typeface="Calibri"/>
                <a:sym typeface="Calibri"/>
              </a:rPr>
              <a:t> fizzes out. When we made a salt using an acid and a base, no bubbles were formed because there was not a gas produced as a product. </a:t>
            </a:r>
          </a:p>
          <a:p>
            <a:r>
              <a:rPr lang="en-US" sz="1200" b="0" i="0" u="none" strike="noStrike" cap="none" dirty="0">
                <a:solidFill>
                  <a:schemeClr val="dk1"/>
                </a:solidFill>
                <a:effectLst/>
                <a:latin typeface="Calibri"/>
                <a:cs typeface="Calibri"/>
                <a:sym typeface="Calibri"/>
              </a:rPr>
              <a:t>The general equation for the reaction between metal carbonates is:</a:t>
            </a:r>
            <a:br>
              <a:rPr lang="en-US" sz="1200" b="0" i="0" u="none" strike="noStrike" cap="none" dirty="0">
                <a:solidFill>
                  <a:schemeClr val="dk1"/>
                </a:solidFill>
                <a:effectLst/>
                <a:latin typeface="Calibri"/>
                <a:cs typeface="Calibri"/>
                <a:sym typeface="Calibri"/>
              </a:rPr>
            </a:br>
            <a:r>
              <a:rPr lang="en-US" sz="1200" b="0" i="0" u="none" strike="noStrike" cap="none" dirty="0">
                <a:solidFill>
                  <a:schemeClr val="dk1"/>
                </a:solidFill>
                <a:effectLst/>
                <a:latin typeface="Calibri"/>
                <a:cs typeface="Calibri"/>
                <a:sym typeface="Calibri"/>
              </a:rPr>
              <a:t>Acid + metal carbonate </a:t>
            </a:r>
            <a:r>
              <a:rPr lang="en-US" sz="1200" b="0" i="0" u="none" strike="noStrike" cap="none" dirty="0">
                <a:solidFill>
                  <a:schemeClr val="dk1"/>
                </a:solidFill>
                <a:effectLst/>
                <a:latin typeface="Calibri"/>
                <a:cs typeface="Calibri"/>
                <a:sym typeface="Wingdings" pitchFamily="2" charset="2"/>
              </a:rPr>
              <a:t> salt + water + carbon dioxide</a:t>
            </a:r>
            <a:endParaRPr lang="en-US" sz="1200" b="0" i="0" u="none" strike="noStrike" cap="none"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6595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US" b="0" dirty="0"/>
          </a:p>
          <a:p>
            <a:r>
              <a:rPr lang="en-US"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We will now review each of these substances and look at examples for each.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Bases: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 base is a substance that can react with acids and neutralise them and most bases are insoluble.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What does insoluble mean?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dirty="0"/>
              <a:t>Cannot dissolve in water.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Examples of bases are many metal oxides, such as copper oxide and zinc oxide.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Alkalis: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Alkalis are soluble bases. This means they can also react with acids and neutralise them but the difference is that alkalis are 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What does soluble mean?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dirty="0"/>
              <a:t>Can dissolve in water. This means that most alkalis are aqueous solutions.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Examples of alkalis are many hydroxides, including sodium hydroxide and potassium hydroxide.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Was the magnesium oxide we used to make a salt a base or an alkali?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dirty="0"/>
              <a:t>It is a base since it is insoluble.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dirty="0"/>
              <a:t>How do we know that it is insoluble?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dirty="0"/>
              <a:t>Because it can be filtered out from the solution.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Carbonates: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Carbonates are also bases and are also insoluble. They can neutralise acids to form a salt, water and carbon dioxide.</a:t>
            </a:r>
          </a:p>
          <a:p>
            <a:r>
              <a:rPr lang="en-US" dirty="0"/>
              <a:t>Carbonates are also bases, the difference is that when carbonates reacts with acid, carbon dioxides are also produces along with salts and water.</a:t>
            </a:r>
          </a:p>
          <a:p>
            <a:r>
              <a:rPr lang="en-US" dirty="0"/>
              <a:t>Examples of carbonates are copper carbonate and calcium carbonate.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602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Get pupils to think of sentences to remember these acronyms - you may want to include this as part of the talk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Acid and metal reactions are not neutralisation reactions but displacement reactions. They do not produce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These are suggestions: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MASH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Metal + acid </a:t>
            </a:r>
            <a:r>
              <a:rPr lang="en-GB" b="0" baseline="0" dirty="0">
                <a:sym typeface="Wingdings" pitchFamily="2" charset="2"/>
              </a:rPr>
              <a:t> salt + hydrogen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BASW (not as catchy but BASH means that water and hydrogen can get confused)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Base + acid </a:t>
            </a:r>
            <a:r>
              <a:rPr lang="en-GB" b="0" baseline="0" dirty="0">
                <a:sym typeface="Wingdings" pitchFamily="2" charset="2"/>
              </a:rPr>
              <a:t> salt +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sym typeface="Wingdings" pitchFamily="2" charset="2"/>
              </a:rPr>
              <a:t>CASWCO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sym typeface="Wingdings" pitchFamily="2" charset="2"/>
              </a:rPr>
              <a:t>(metal) carbonate  salt + water + CO2</a:t>
            </a:r>
            <a:endParaRPr lang="en-GB"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0597052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sz="1200" b="1" i="0" u="none" strike="noStrike" cap="none" dirty="0">
              <a:solidFill>
                <a:schemeClr val="dk1"/>
              </a:solidFill>
              <a:effectLst/>
              <a:latin typeface="Calibri"/>
              <a:ea typeface="Calibri"/>
              <a:cs typeface="Calibri"/>
              <a:sym typeface="Calibri"/>
            </a:endParaRPr>
          </a:p>
          <a:p>
            <a:r>
              <a:rPr lang="en-GB" b="1" dirty="0"/>
              <a:t>Suggested exposition:</a:t>
            </a:r>
          </a:p>
          <a:p>
            <a:r>
              <a:rPr lang="en-GB" b="0" dirty="0"/>
              <a:t>There are many different types of salts that exist. Salts are named in the same way that we name other compounds: the first word or part of the name is from the metal and the second part is from the non-metal. We know that there is a compound because the suffix is ’-ide’, ’-ate’, or ‘-</a:t>
            </a:r>
            <a:r>
              <a:rPr lang="en-GB" b="0" dirty="0" err="1"/>
              <a:t>ite</a:t>
            </a:r>
            <a:r>
              <a:rPr lang="en-GB" b="0" dirty="0"/>
              <a:t>’.</a:t>
            </a:r>
          </a:p>
          <a:p>
            <a:r>
              <a:rPr lang="en-GB" b="0" i="1" dirty="0"/>
              <a:t>What is the difference between -ide and -ate?</a:t>
            </a:r>
          </a:p>
          <a:p>
            <a:r>
              <a:rPr lang="en-GB" b="1" i="1" dirty="0"/>
              <a:t>-Ate means that oxygen is also present in the compound.</a:t>
            </a:r>
          </a:p>
          <a:p>
            <a:endParaRPr lang="en-GB" b="1" i="1" dirty="0"/>
          </a:p>
          <a:p>
            <a:r>
              <a:rPr lang="en-GB" b="0" dirty="0"/>
              <a:t>Different acids produces different types of salts. For example, hydrochloric acid produces chloride salts, nitric acids produces nitrate salts and sulfuric acid produces sulfate salts. The first part of the name of the salt comes from the metal but the second part comes from the acid - we call these the types of salt, e.g. chlorides, nitrates and </a:t>
            </a:r>
            <a:r>
              <a:rPr lang="en-GB" b="0" dirty="0" err="1"/>
              <a:t>sulfates</a:t>
            </a:r>
            <a:r>
              <a:rPr lang="en-GB" b="0" dirty="0"/>
              <a:t>. </a:t>
            </a:r>
          </a:p>
          <a:p>
            <a:endParaRPr lang="en-GB" b="0" dirty="0"/>
          </a:p>
          <a:p>
            <a:r>
              <a:rPr lang="en-GB" b="1" dirty="0"/>
              <a:t>Note: </a:t>
            </a:r>
          </a:p>
          <a:p>
            <a:r>
              <a:rPr lang="en-GB" b="0" dirty="0"/>
              <a:t>Would be a good idea here to stress that the metal atom of the salt comes from the alkali. </a:t>
            </a:r>
          </a:p>
          <a:p>
            <a:endParaRPr lang="en-GB" b="1" dirty="0"/>
          </a:p>
          <a:p>
            <a:r>
              <a:rPr lang="en-GB" b="1" dirty="0"/>
              <a:t>Video link (optional) :</a:t>
            </a:r>
          </a:p>
          <a:p>
            <a:r>
              <a:rPr lang="en-GB" dirty="0"/>
              <a:t>https://</a:t>
            </a:r>
            <a:r>
              <a:rPr lang="en-GB" dirty="0" err="1"/>
              <a:t>www.youtube.com</a:t>
            </a:r>
            <a:r>
              <a:rPr lang="en-GB" dirty="0"/>
              <a:t>/</a:t>
            </a:r>
            <a:r>
              <a:rPr lang="en-GB" dirty="0" err="1"/>
              <a:t>watch?v</a:t>
            </a:r>
            <a:r>
              <a:rPr lang="en-GB" dirty="0"/>
              <a:t>=JLDzv18noKA&amp;list=PLW0g+avSzhMlReKGMVfUt6YuNQsO0bqSMV&amp;index=137&amp;t=0s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8238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sz="1200" b="1" i="0" u="none" strike="noStrike" cap="none" dirty="0">
              <a:solidFill>
                <a:schemeClr val="dk1"/>
              </a:solidFill>
              <a:effectLst/>
              <a:latin typeface="Calibri"/>
              <a:ea typeface="Calibri"/>
              <a:cs typeface="Calibri"/>
              <a:sym typeface="Calibri"/>
            </a:endParaRPr>
          </a:p>
          <a:p>
            <a:r>
              <a:rPr lang="en-US" dirty="0"/>
              <a:t>We also know from C2.1 and C2.2 that acids can also react with metals. When an acid reacts with a metal, a salt and hydrogen gas is produced. </a:t>
            </a:r>
          </a:p>
          <a:p>
            <a:r>
              <a:rPr lang="en-US" dirty="0"/>
              <a:t>These are </a:t>
            </a:r>
            <a:r>
              <a:rPr lang="en-US" b="1" dirty="0"/>
              <a:t>not neutralisation reactions. </a:t>
            </a:r>
            <a:r>
              <a:rPr lang="en-US" b="0" dirty="0"/>
              <a:t>They are displacement reactions, so are redox reactions.</a:t>
            </a:r>
          </a:p>
          <a:p>
            <a:r>
              <a:rPr lang="en-US" b="0" i="1" dirty="0"/>
              <a:t>What are redox reactions?</a:t>
            </a:r>
          </a:p>
          <a:p>
            <a:r>
              <a:rPr lang="en-US" b="1" i="1" dirty="0"/>
              <a:t>Reactions in which one species is oxidized while another is reduced. </a:t>
            </a:r>
          </a:p>
          <a:p>
            <a:r>
              <a:rPr lang="en-US" b="0" i="1" dirty="0"/>
              <a:t>What is reduction?</a:t>
            </a:r>
          </a:p>
          <a:p>
            <a:r>
              <a:rPr lang="en-US" b="1" i="1" dirty="0"/>
              <a:t>When a substance gains electrons.</a:t>
            </a:r>
          </a:p>
          <a:p>
            <a:r>
              <a:rPr lang="en-US" b="0" i="1" dirty="0"/>
              <a:t>What is oxidation?</a:t>
            </a:r>
          </a:p>
          <a:p>
            <a:r>
              <a:rPr lang="en-US" b="1" i="1" dirty="0"/>
              <a:t>When a substance loses electrons.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Right Image:</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3" tooltip="User:Adam Rędzikowski"/>
              </a:rPr>
              <a:t>Adam Rędzikowski</a:t>
            </a:r>
            <a:r>
              <a:rPr lang="en-GB" sz="1200" b="0" i="0" u="none" strike="noStrike"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Wikimedia Commons / CC BY-SA 4.0: link: https://</a:t>
            </a:r>
            <a:r>
              <a:rPr lang="en-GB" sz="1200" b="0" i="0" kern="1200" dirty="0" err="1">
                <a:solidFill>
                  <a:schemeClr val="tx1"/>
                </a:solidFill>
                <a:effectLst/>
                <a:latin typeface="+mn-lt"/>
                <a:ea typeface="+mn-ea"/>
                <a:cs typeface="+mn-cs"/>
              </a:rPr>
              <a:t>creativecommons.org</a:t>
            </a:r>
            <a:r>
              <a:rPr lang="en-GB" sz="1200" b="0" i="0" kern="1200" dirty="0">
                <a:solidFill>
                  <a:schemeClr val="tx1"/>
                </a:solidFill>
                <a:effectLst/>
                <a:latin typeface="+mn-lt"/>
                <a:ea typeface="+mn-ea"/>
                <a:cs typeface="+mn-cs"/>
              </a:rPr>
              <a:t>/licenses/by-</a:t>
            </a:r>
            <a:r>
              <a:rPr lang="en-GB" sz="1200" b="0" i="0" kern="1200" dirty="0" err="1">
                <a:solidFill>
                  <a:schemeClr val="tx1"/>
                </a:solidFill>
                <a:effectLst/>
                <a:latin typeface="+mn-lt"/>
                <a:ea typeface="+mn-ea"/>
                <a:cs typeface="+mn-cs"/>
              </a:rPr>
              <a:t>sa</a:t>
            </a:r>
            <a:r>
              <a:rPr lang="en-GB" sz="1200" b="0" i="0" kern="1200" dirty="0">
                <a:solidFill>
                  <a:schemeClr val="tx1"/>
                </a:solidFill>
                <a:effectLst/>
                <a:latin typeface="+mn-lt"/>
                <a:ea typeface="+mn-ea"/>
                <a:cs typeface="+mn-cs"/>
              </a:rPr>
              <a:t>/4.0/</a:t>
            </a:r>
            <a:r>
              <a:rPr lang="en-GB" sz="1200" b="0" i="0" kern="1200" dirty="0" err="1">
                <a:solidFill>
                  <a:schemeClr val="tx1"/>
                </a:solidFill>
                <a:effectLst/>
                <a:latin typeface="+mn-lt"/>
                <a:ea typeface="+mn-ea"/>
                <a:cs typeface="+mn-cs"/>
              </a:rPr>
              <a:t>deed.en</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Left image</a:t>
            </a:r>
            <a:r>
              <a:rPr lang="en-US" sz="1200" b="0" i="0"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Capaccio</a:t>
            </a:r>
            <a:r>
              <a:rPr lang="en-GB" sz="1200" b="0" i="0" kern="1200" dirty="0">
                <a:solidFill>
                  <a:schemeClr val="tx1"/>
                </a:solidFill>
                <a:effectLst/>
                <a:latin typeface="+mn-lt"/>
                <a:ea typeface="+mn-ea"/>
                <a:cs typeface="+mn-cs"/>
              </a:rPr>
              <a:t> / Wikimedia Commons / CC link: https://</a:t>
            </a:r>
            <a:r>
              <a:rPr lang="en-GB" sz="1200" b="0" i="0" kern="1200" dirty="0" err="1">
                <a:solidFill>
                  <a:schemeClr val="tx1"/>
                </a:solidFill>
                <a:effectLst/>
                <a:latin typeface="+mn-lt"/>
                <a:ea typeface="+mn-ea"/>
                <a:cs typeface="+mn-cs"/>
              </a:rPr>
              <a:t>creativecommons.org</a:t>
            </a:r>
            <a:r>
              <a:rPr lang="en-GB" sz="1200" b="0" i="0" kern="1200" dirty="0">
                <a:solidFill>
                  <a:schemeClr val="tx1"/>
                </a:solidFill>
                <a:effectLst/>
                <a:latin typeface="+mn-lt"/>
                <a:ea typeface="+mn-ea"/>
                <a:cs typeface="+mn-cs"/>
              </a:rPr>
              <a:t>/licenses/by-</a:t>
            </a:r>
            <a:r>
              <a:rPr lang="en-GB" sz="1200" b="0" i="0" kern="1200" dirty="0" err="1">
                <a:solidFill>
                  <a:schemeClr val="tx1"/>
                </a:solidFill>
                <a:effectLst/>
                <a:latin typeface="+mn-lt"/>
                <a:ea typeface="+mn-ea"/>
                <a:cs typeface="+mn-cs"/>
              </a:rPr>
              <a:t>sa</a:t>
            </a:r>
            <a:r>
              <a:rPr lang="en-GB" sz="1200" b="0" i="0" kern="1200" dirty="0">
                <a:solidFill>
                  <a:schemeClr val="tx1"/>
                </a:solidFill>
                <a:effectLst/>
                <a:latin typeface="+mn-lt"/>
                <a:ea typeface="+mn-ea"/>
                <a:cs typeface="+mn-cs"/>
              </a:rPr>
              <a:t>/3.0/</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835039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We are going to look at how to write ionic equations. These equations will become increasingly important as we work through this unit, so we want to ensure you are secure in writing these.</a:t>
            </a:r>
          </a:p>
          <a:p>
            <a:pPr marL="0" lvl="0" indent="0" algn="l" rtl="0">
              <a:lnSpc>
                <a:spcPct val="100000"/>
              </a:lnSpc>
              <a:spcBef>
                <a:spcPts val="0"/>
              </a:spcBef>
              <a:spcAft>
                <a:spcPts val="0"/>
              </a:spcAft>
              <a:buSzPts val="1400"/>
              <a:buNone/>
            </a:pPr>
            <a:r>
              <a:rPr lang="en-GB" b="0" i="0" dirty="0"/>
              <a:t>We can start with a regular chemical equation. </a:t>
            </a:r>
          </a:p>
          <a:p>
            <a:pPr marL="0" lvl="0" indent="0" algn="l" rtl="0">
              <a:lnSpc>
                <a:spcPct val="100000"/>
              </a:lnSpc>
              <a:spcBef>
                <a:spcPts val="0"/>
              </a:spcBef>
              <a:spcAft>
                <a:spcPts val="0"/>
              </a:spcAft>
              <a:buSzPts val="1400"/>
              <a:buNone/>
            </a:pPr>
            <a:r>
              <a:rPr lang="en-GB" b="0" i="1" dirty="0"/>
              <a:t>Just like we did earlier in the lesson, let’s first break up any of the aqueous substances into their ions – that’s step 1.</a:t>
            </a:r>
          </a:p>
          <a:p>
            <a:pPr marL="0" lvl="0" indent="0" algn="l" rtl="0">
              <a:lnSpc>
                <a:spcPct val="100000"/>
              </a:lnSpc>
              <a:spcBef>
                <a:spcPts val="0"/>
              </a:spcBef>
              <a:spcAft>
                <a:spcPts val="0"/>
              </a:spcAft>
              <a:buSzPts val="1400"/>
              <a:buNone/>
            </a:pPr>
            <a:r>
              <a:rPr lang="en-GB" b="0" i="0" dirty="0"/>
              <a:t>Use the list of ions that you have been provided to check the charges on each ion carefully, and make sure the state symbols are written.</a:t>
            </a:r>
          </a:p>
          <a:p>
            <a:pPr marL="0" lvl="0" indent="0" algn="l" rtl="0">
              <a:lnSpc>
                <a:spcPct val="100000"/>
              </a:lnSpc>
              <a:spcBef>
                <a:spcPts val="0"/>
              </a:spcBef>
              <a:spcAft>
                <a:spcPts val="0"/>
              </a:spcAft>
              <a:buSzPts val="1400"/>
              <a:buNone/>
            </a:pPr>
            <a:r>
              <a:rPr lang="en-GB" b="0" i="0" dirty="0"/>
              <a:t>When we break up an aqueous substance into its ions, each of those will also be aqueous, so just keep the same state symbol.</a:t>
            </a:r>
          </a:p>
          <a:p>
            <a:pPr marL="0" lvl="0" indent="0" algn="l" rtl="0">
              <a:lnSpc>
                <a:spcPct val="100000"/>
              </a:lnSpc>
              <a:spcBef>
                <a:spcPts val="0"/>
              </a:spcBef>
              <a:spcAft>
                <a:spcPts val="0"/>
              </a:spcAft>
              <a:buSzPts val="1400"/>
              <a:buNone/>
            </a:pPr>
            <a:r>
              <a:rPr lang="en-GB" b="0" i="0" dirty="0"/>
              <a:t>Now, look on each side of the equation (each side of the arrow).</a:t>
            </a:r>
          </a:p>
          <a:p>
            <a:pPr marL="0" lvl="0" indent="0" algn="l" rtl="0">
              <a:lnSpc>
                <a:spcPct val="100000"/>
              </a:lnSpc>
              <a:spcBef>
                <a:spcPts val="0"/>
              </a:spcBef>
              <a:spcAft>
                <a:spcPts val="0"/>
              </a:spcAft>
              <a:buSzPts val="1400"/>
              <a:buNone/>
            </a:pPr>
            <a:r>
              <a:rPr lang="en-GB" b="0" i="1" dirty="0"/>
              <a:t>Are there any species that are exactly the same on each side? </a:t>
            </a:r>
            <a:r>
              <a:rPr lang="en-GB" b="1" i="1" dirty="0"/>
              <a:t>Yes</a:t>
            </a:r>
          </a:p>
          <a:p>
            <a:pPr marL="0" lvl="0" indent="0" algn="l" rtl="0">
              <a:lnSpc>
                <a:spcPct val="100000"/>
              </a:lnSpc>
              <a:spcBef>
                <a:spcPts val="0"/>
              </a:spcBef>
              <a:spcAft>
                <a:spcPts val="0"/>
              </a:spcAft>
              <a:buSzPts val="1400"/>
              <a:buNone/>
            </a:pPr>
            <a:r>
              <a:rPr lang="en-GB" b="0" i="0" dirty="0"/>
              <a:t>These are called the spectator ions, and we don’t want these in our final equation. So I’m going to rewrite the equation without these.</a:t>
            </a:r>
          </a:p>
          <a:p>
            <a:pPr marL="0" lvl="0" indent="0" algn="l" rtl="0">
              <a:lnSpc>
                <a:spcPct val="100000"/>
              </a:lnSpc>
              <a:spcBef>
                <a:spcPts val="0"/>
              </a:spcBef>
              <a:spcAft>
                <a:spcPts val="0"/>
              </a:spcAft>
              <a:buSzPts val="1400"/>
              <a:buNone/>
            </a:pPr>
            <a:r>
              <a:rPr lang="en-GB" b="0" i="0" dirty="0"/>
              <a:t>Our final result is an ionic equation.</a:t>
            </a:r>
          </a:p>
          <a:p>
            <a:pPr marL="0" lvl="0" indent="0" algn="l" rtl="0">
              <a:lnSpc>
                <a:spcPct val="100000"/>
              </a:lnSpc>
              <a:spcBef>
                <a:spcPts val="0"/>
              </a:spcBef>
              <a:spcAft>
                <a:spcPts val="0"/>
              </a:spcAft>
              <a:buSzPts val="1400"/>
              <a:buNone/>
            </a:pPr>
            <a:endParaRPr lang="en-GB" b="1" i="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6982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103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Suggested script:</a:t>
            </a:r>
          </a:p>
          <a:p>
            <a:pPr marL="0" marR="0" lvl="0" indent="0" algn="l" rtl="0">
              <a:lnSpc>
                <a:spcPct val="100000"/>
              </a:lnSpc>
              <a:spcBef>
                <a:spcPts val="0"/>
              </a:spcBef>
              <a:spcAft>
                <a:spcPts val="0"/>
              </a:spcAft>
              <a:buClr>
                <a:schemeClr val="dk1"/>
              </a:buClr>
              <a:buSzPts val="1200"/>
              <a:buFont typeface="Calibri"/>
              <a:buNone/>
            </a:pPr>
            <a:r>
              <a:rPr lang="en-GB" dirty="0"/>
              <a:t>We have already looked at some different types of chemical reactions, usually where we know the reactants because we have chosen them ourselves. If we have unknown substances we can work backwards from the products using our general equations to work out what the reactants were. For us to be able to do this, we can test the gases that are produced in the reaction.</a:t>
            </a:r>
          </a:p>
          <a:p>
            <a:pPr marL="0" marR="0" lvl="0" indent="0" algn="l" rtl="0">
              <a:lnSpc>
                <a:spcPct val="100000"/>
              </a:lnSpc>
              <a:spcBef>
                <a:spcPts val="0"/>
              </a:spcBef>
              <a:spcAft>
                <a:spcPts val="0"/>
              </a:spcAft>
              <a:buClr>
                <a:schemeClr val="dk1"/>
              </a:buClr>
              <a:buSzPts val="1200"/>
              <a:buFont typeface="Calibri"/>
              <a:buNone/>
            </a:pPr>
            <a:r>
              <a:rPr lang="en-GB" dirty="0"/>
              <a:t>What is the general equation for a reaction between an acid and a metal?</a:t>
            </a:r>
          </a:p>
          <a:p>
            <a:pPr marL="0" marR="0" lvl="0" indent="0" algn="l" rtl="0">
              <a:lnSpc>
                <a:spcPct val="100000"/>
              </a:lnSpc>
              <a:spcBef>
                <a:spcPts val="0"/>
              </a:spcBef>
              <a:spcAft>
                <a:spcPts val="0"/>
              </a:spcAft>
              <a:buClr>
                <a:schemeClr val="dk1"/>
              </a:buClr>
              <a:buSzPts val="1200"/>
              <a:buFont typeface="Calibri"/>
              <a:buNone/>
            </a:pPr>
            <a:r>
              <a:rPr lang="en-GB" dirty="0"/>
              <a:t>Acid + metal </a:t>
            </a:r>
            <a:r>
              <a:rPr lang="en-GB" dirty="0">
                <a:sym typeface="Wingdings" pitchFamily="2" charset="2"/>
              </a:rPr>
              <a:t> salt + hydrogen</a:t>
            </a:r>
          </a:p>
          <a:p>
            <a:pPr marL="0" marR="0" lvl="0" indent="0" algn="l" rtl="0">
              <a:lnSpc>
                <a:spcPct val="100000"/>
              </a:lnSpc>
              <a:spcBef>
                <a:spcPts val="0"/>
              </a:spcBef>
              <a:spcAft>
                <a:spcPts val="0"/>
              </a:spcAft>
              <a:buClr>
                <a:schemeClr val="dk1"/>
              </a:buClr>
              <a:buSzPts val="1200"/>
              <a:buFont typeface="Calibri"/>
              <a:buNone/>
            </a:pPr>
            <a:r>
              <a:rPr lang="en-GB" dirty="0">
                <a:sym typeface="Wingdings" pitchFamily="2" charset="2"/>
              </a:rPr>
              <a:t>In these reactions, hydrogen gas is produced. We can test for hydrogen gas using the squeaky pop test. This test involves using a burning splint held over the open end of a test tube of the gas. If hydrogen gas is present it burns rapidly with a ‘pop’ sound, which is a positive test result. If hydrogen is not present, there will be no squeaky pop, which is a negative result. </a:t>
            </a:r>
          </a:p>
          <a:p>
            <a:pPr marL="0" marR="0" lvl="0" indent="0" algn="l" rtl="0">
              <a:lnSpc>
                <a:spcPct val="100000"/>
              </a:lnSpc>
              <a:spcBef>
                <a:spcPts val="0"/>
              </a:spcBef>
              <a:spcAft>
                <a:spcPts val="0"/>
              </a:spcAft>
              <a:buClr>
                <a:schemeClr val="dk1"/>
              </a:buClr>
              <a:buSzPts val="1200"/>
              <a:buFont typeface="Calibri"/>
              <a:buNone/>
            </a:pPr>
            <a:r>
              <a:rPr lang="en-GB" dirty="0">
                <a:sym typeface="Wingdings" pitchFamily="2" charset="2"/>
              </a:rPr>
              <a:t>If we have a positive test result we know that hydrogen has been produced so this tells us that one of the reactants may have been a metal, rather than an alkali/base or metal carbonate.</a:t>
            </a:r>
          </a:p>
          <a:p>
            <a:pPr marL="0" marR="0" lvl="0" indent="0" algn="l" rtl="0">
              <a:lnSpc>
                <a:spcPct val="100000"/>
              </a:lnSpc>
              <a:spcBef>
                <a:spcPts val="0"/>
              </a:spcBef>
              <a:spcAft>
                <a:spcPts val="0"/>
              </a:spcAft>
              <a:buClr>
                <a:schemeClr val="dk1"/>
              </a:buClr>
              <a:buSzPts val="1200"/>
              <a:buFont typeface="Calibri"/>
              <a:buNone/>
            </a:pPr>
            <a:endParaRPr lang="en-GB" dirty="0">
              <a:sym typeface="Wingdings" pitchFamily="2" charset="2"/>
            </a:endParaRPr>
          </a:p>
          <a:p>
            <a:pPr marL="0" marR="0" lvl="0" indent="0" algn="l" rtl="0">
              <a:lnSpc>
                <a:spcPct val="100000"/>
              </a:lnSpc>
              <a:spcBef>
                <a:spcPts val="0"/>
              </a:spcBef>
              <a:spcAft>
                <a:spcPts val="0"/>
              </a:spcAft>
              <a:buClr>
                <a:schemeClr val="dk1"/>
              </a:buClr>
              <a:buSzPts val="1200"/>
              <a:buFont typeface="Calibri"/>
              <a:buNone/>
            </a:pPr>
            <a:r>
              <a:rPr lang="en-GB" dirty="0">
                <a:sym typeface="Wingdings" pitchFamily="2" charset="2"/>
              </a:rPr>
              <a:t>Images: </a:t>
            </a:r>
            <a:r>
              <a:rPr lang="en-GB" dirty="0" err="1">
                <a:sym typeface="Wingdings" pitchFamily="2" charset="2"/>
              </a:rPr>
              <a:t>pixabay</a:t>
            </a:r>
            <a:endParaRPr lang="en-GB" dirty="0">
              <a:sym typeface="Wingdings" pitchFamily="2" charset="2"/>
            </a:endParaRPr>
          </a:p>
        </p:txBody>
      </p:sp>
      <p:sp>
        <p:nvSpPr>
          <p:cNvPr id="121" name="Google Shape;12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extLst>
      <p:ext uri="{BB962C8B-B14F-4D97-AF65-F5344CB8AC3E}">
        <p14:creationId xmlns:p14="http://schemas.microsoft.com/office/powerpoint/2010/main" val="10627545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Suggested script:</a:t>
            </a:r>
          </a:p>
          <a:p>
            <a:pPr marL="0" marR="0" lvl="0" indent="0" algn="l" rtl="0">
              <a:lnSpc>
                <a:spcPct val="100000"/>
              </a:lnSpc>
              <a:spcBef>
                <a:spcPts val="0"/>
              </a:spcBef>
              <a:spcAft>
                <a:spcPts val="0"/>
              </a:spcAft>
              <a:buClr>
                <a:schemeClr val="dk1"/>
              </a:buClr>
              <a:buSzPts val="1200"/>
              <a:buFont typeface="Calibri"/>
              <a:buNone/>
            </a:pPr>
            <a:r>
              <a:rPr lang="en-GB" dirty="0"/>
              <a:t>We have already looked at some different types of chemical reactions, usually where we know the reactants because we have chosen them ourselves. If we have unknown substances we can work backwards from the products using our general equations to work out what the reactants were. For us to be able to do this, we can test the gases that are produced in the reaction.</a:t>
            </a:r>
          </a:p>
          <a:p>
            <a:pPr marL="0" marR="0" lvl="0" indent="0" algn="l" rtl="0">
              <a:lnSpc>
                <a:spcPct val="100000"/>
              </a:lnSpc>
              <a:spcBef>
                <a:spcPts val="0"/>
              </a:spcBef>
              <a:spcAft>
                <a:spcPts val="0"/>
              </a:spcAft>
              <a:buClr>
                <a:schemeClr val="dk1"/>
              </a:buClr>
              <a:buSzPts val="1200"/>
              <a:buFont typeface="Calibri"/>
              <a:buNone/>
            </a:pPr>
            <a:r>
              <a:rPr lang="en-GB" dirty="0"/>
              <a:t>What is the general equation for a reaction between an acid and a metal?</a:t>
            </a:r>
          </a:p>
          <a:p>
            <a:pPr marL="0" marR="0" lvl="0" indent="0" algn="l" rtl="0">
              <a:lnSpc>
                <a:spcPct val="100000"/>
              </a:lnSpc>
              <a:spcBef>
                <a:spcPts val="0"/>
              </a:spcBef>
              <a:spcAft>
                <a:spcPts val="0"/>
              </a:spcAft>
              <a:buClr>
                <a:schemeClr val="dk1"/>
              </a:buClr>
              <a:buSzPts val="1200"/>
              <a:buFont typeface="Calibri"/>
              <a:buNone/>
            </a:pPr>
            <a:r>
              <a:rPr lang="en-GB" dirty="0"/>
              <a:t>Acid + metal </a:t>
            </a:r>
            <a:r>
              <a:rPr lang="en-GB" dirty="0">
                <a:sym typeface="Wingdings" pitchFamily="2" charset="2"/>
              </a:rPr>
              <a:t> salt + hydrogen</a:t>
            </a:r>
          </a:p>
          <a:p>
            <a:pPr marL="0" marR="0" lvl="0" indent="0" algn="l" rtl="0">
              <a:lnSpc>
                <a:spcPct val="100000"/>
              </a:lnSpc>
              <a:spcBef>
                <a:spcPts val="0"/>
              </a:spcBef>
              <a:spcAft>
                <a:spcPts val="0"/>
              </a:spcAft>
              <a:buClr>
                <a:schemeClr val="dk1"/>
              </a:buClr>
              <a:buSzPts val="1200"/>
              <a:buFont typeface="Calibri"/>
              <a:buNone/>
            </a:pPr>
            <a:r>
              <a:rPr lang="en-GB" dirty="0">
                <a:sym typeface="Wingdings" pitchFamily="2" charset="2"/>
              </a:rPr>
              <a:t>In these reactions, hydrogen gas is produced. We can test for hydrogen gas using the squeaky pop test. This test involves using a burning splint held over the open end of a test tube of the gas. If hydrogen gas is present it burns rapidly with a ‘pop’ sound, which is a positive test result. If hydrogen is not present, there will be no squeaky pop, which is a negative result. </a:t>
            </a:r>
          </a:p>
          <a:p>
            <a:pPr marL="0" marR="0" lvl="0" indent="0" algn="l" rtl="0">
              <a:lnSpc>
                <a:spcPct val="100000"/>
              </a:lnSpc>
              <a:spcBef>
                <a:spcPts val="0"/>
              </a:spcBef>
              <a:spcAft>
                <a:spcPts val="0"/>
              </a:spcAft>
              <a:buClr>
                <a:schemeClr val="dk1"/>
              </a:buClr>
              <a:buSzPts val="1200"/>
              <a:buFont typeface="Calibri"/>
              <a:buNone/>
            </a:pPr>
            <a:r>
              <a:rPr lang="en-GB" dirty="0">
                <a:sym typeface="Wingdings" pitchFamily="2" charset="2"/>
              </a:rPr>
              <a:t>If we have a positive test result we know that hydrogen has been produced so this tells us that one of the reactants may have been a metal, rather than an alkali/base or metal carbonate.</a:t>
            </a:r>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r>
              <a:rPr lang="en-GB" dirty="0"/>
              <a:t>Hydrogen gas picture: https://</a:t>
            </a:r>
            <a:r>
              <a:rPr lang="en-GB" dirty="0" err="1"/>
              <a:t>www.flickr.com</a:t>
            </a:r>
            <a:r>
              <a:rPr lang="en-GB" dirty="0"/>
              <a:t>/photos/121935927@N06/13580153074</a:t>
            </a:r>
            <a:endParaRPr dirty="0"/>
          </a:p>
          <a:p>
            <a:pPr marL="0" marR="0" lvl="0" indent="0" algn="l" rtl="0">
              <a:lnSpc>
                <a:spcPct val="100000"/>
              </a:lnSpc>
              <a:spcBef>
                <a:spcPts val="0"/>
              </a:spcBef>
              <a:spcAft>
                <a:spcPts val="0"/>
              </a:spcAft>
              <a:buClr>
                <a:schemeClr val="dk1"/>
              </a:buClr>
              <a:buSzPts val="1200"/>
              <a:buFont typeface="Calibri"/>
              <a:buNone/>
            </a:pPr>
            <a:r>
              <a:rPr lang="en-GB" dirty="0"/>
              <a:t>Carbon dioxide apparatus picture: https://</a:t>
            </a:r>
            <a:r>
              <a:rPr lang="en-GB" dirty="0" err="1"/>
              <a:t>www.flickr.com</a:t>
            </a:r>
            <a:r>
              <a:rPr lang="en-GB" dirty="0"/>
              <a:t>/photos/</a:t>
            </a:r>
            <a:r>
              <a:rPr lang="en-GB" dirty="0" err="1"/>
              <a:t>internetarchivebookimages</a:t>
            </a:r>
            <a:r>
              <a:rPr lang="en-GB" dirty="0"/>
              <a:t>/20555984059/ </a:t>
            </a:r>
            <a:endParaRPr dirty="0"/>
          </a:p>
        </p:txBody>
      </p:sp>
      <p:sp>
        <p:nvSpPr>
          <p:cNvPr id="121" name="Google Shape;12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19</a:t>
            </a:fld>
            <a:endParaRPr/>
          </a:p>
        </p:txBody>
      </p:sp>
    </p:spTree>
    <p:extLst>
      <p:ext uri="{BB962C8B-B14F-4D97-AF65-F5344CB8AC3E}">
        <p14:creationId xmlns:p14="http://schemas.microsoft.com/office/powerpoint/2010/main" val="2447150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formula for hydrochloric acid.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Write a word equation for the reaction between calcium hydroxide and sulfuric acid.  </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HC</a:t>
            </a:r>
            <a:r>
              <a:rPr lang="en-GB" sz="1200" b="0" i="0" u="none" strike="noStrike" cap="none" dirty="0">
                <a:solidFill>
                  <a:srgbClr val="1F3864"/>
                </a:solidFill>
                <a:latin typeface="PT Sans" panose="020B0503020203020204" pitchFamily="34" charset="77"/>
                <a:sym typeface="Century Gothic"/>
              </a:rPr>
              <a:t>l</a:t>
            </a:r>
            <a:endParaRPr lang="en-GB"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calcium hydroxide + sulfuric acid </a:t>
            </a:r>
            <a:r>
              <a:rPr lang="en-GB" sz="1200" b="0" i="0" u="none" strike="noStrike" cap="none" dirty="0">
                <a:solidFill>
                  <a:srgbClr val="1F3864"/>
                </a:solidFill>
                <a:latin typeface="Century Gothic"/>
                <a:sym typeface="Wingdings" pitchFamily="2" charset="2"/>
              </a:rPr>
              <a:t> calcium sulfate + water</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Expected Answers:</a:t>
            </a:r>
          </a:p>
          <a:p>
            <a:r>
              <a:rPr lang="en-GB" dirty="0"/>
              <a:t>Jo (correct): Alkalis and metal carbonates are bases. This is because bases are substances that can react with acid to neutralise them. Both alkali and metal carbonates have that ability.</a:t>
            </a:r>
          </a:p>
          <a:p>
            <a:r>
              <a:rPr lang="en-GB" dirty="0"/>
              <a:t>Sam (wrong): The reaction between acid and metal carbonates forms salt, water and carbon dioxide. The bubbles formed are due to carbon dioxide being produced not oxygen. </a:t>
            </a:r>
          </a:p>
          <a:p>
            <a:r>
              <a:rPr lang="en-GB" dirty="0"/>
              <a:t>Houria (Wrong): Carbonates salts are used in a neutralisation reaction with acid but the salts of the acid is formed. For example, the salt formed by the reaction of Calcium Carbonate and hydrochloric acid is Calcium Chloride. Therefore, rathe than carbonate salts being formed, chloride salts were formed. </a:t>
            </a:r>
          </a:p>
          <a:p>
            <a:r>
              <a:rPr lang="en-GB" dirty="0" err="1"/>
              <a:t>Maysa</a:t>
            </a:r>
            <a:r>
              <a:rPr lang="en-GB" dirty="0"/>
              <a:t> (wrong): This is a common misconception. Acid+ metal is a displacement reaction, not a neutralisation reaction.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746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Each sample should be reacted with an acid (hydrochloric, nitric or sulfuric)</a:t>
            </a:r>
          </a:p>
          <a:p>
            <a:r>
              <a:rPr lang="en-GB" b="0" dirty="0"/>
              <a:t>The metal would react with the acid to produce a salt and hydrogen gas</a:t>
            </a:r>
          </a:p>
          <a:p>
            <a:r>
              <a:rPr lang="en-GB" b="0" dirty="0"/>
              <a:t>If a lit splint was held over the top of this reaction it would burn with a squeaky pop</a:t>
            </a:r>
          </a:p>
          <a:p>
            <a:r>
              <a:rPr lang="en-GB" b="0" dirty="0"/>
              <a:t>The metal carbonate would react with the acid to produce a salt, water and carbon dioxide</a:t>
            </a:r>
          </a:p>
          <a:p>
            <a:r>
              <a:rPr lang="en-GB" b="0" dirty="0"/>
              <a:t>If limewater was bubbled through this solution, it would turn milky/cloudy</a:t>
            </a:r>
          </a:p>
          <a:p>
            <a:r>
              <a:rPr lang="en-GB" b="0" dirty="0"/>
              <a:t>This means they could identify the metal and the metal carbonate. The metal oxide would be the one left over.</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8621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7985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46261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5698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25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p>
          <a:p>
            <a:r>
              <a:rPr lang="en-GB" baseline="0" dirty="0"/>
              <a:t>This slide accompanies a worksheet for students. Ask students to complete the table section of the worksheet first and then correct this before moving on to ensure incorrect answers at this stage don’t affect answers for the equation writing portion of the sheet.</a:t>
            </a:r>
          </a:p>
        </p:txBody>
      </p:sp>
      <p:sp>
        <p:nvSpPr>
          <p:cNvPr id="4" name="Slide Number Placeholder 3"/>
          <p:cNvSpPr>
            <a:spLocks noGrp="1"/>
          </p:cNvSpPr>
          <p:nvPr>
            <p:ph type="sldNum" sz="quarter" idx="10"/>
          </p:nvPr>
        </p:nvSpPr>
        <p:spPr/>
        <p:txBody>
          <a:bodyPr/>
          <a:lstStyle/>
          <a:p>
            <a:fld id="{4B7F327E-D879-4193-B0D7-BEE89950DB5C}" type="slidenum">
              <a:rPr lang="en-GB" smtClean="0"/>
              <a:t>32</a:t>
            </a:fld>
            <a:endParaRPr lang="en-GB"/>
          </a:p>
        </p:txBody>
      </p:sp>
    </p:spTree>
    <p:extLst>
      <p:ext uri="{BB962C8B-B14F-4D97-AF65-F5344CB8AC3E}">
        <p14:creationId xmlns:p14="http://schemas.microsoft.com/office/powerpoint/2010/main" val="3734903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H</a:t>
            </a:r>
            <a:r>
              <a:rPr lang="en-GB" sz="1200" b="0" i="0" u="none" strike="noStrike" cap="none" baseline="-25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O</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CO</a:t>
            </a:r>
            <a:r>
              <a:rPr lang="en-GB" sz="1200" b="0" i="0" u="none" strike="noStrike" cap="none" baseline="-25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 by mass oxygen in water: (16/18)x100 = 88.89 %</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 by mass oxygen in carbon dioxide: (32/44) = 72.73 %</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Water has a higher percentage by mass of oxygen</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know that a compound ends ‘ide’ but have not recalled that hydrochloric acid makes chloride salts. If students answer C, they recognise that chlorine is involved but not the key part that it is the chloride ion in the compound. </a:t>
            </a:r>
            <a:r>
              <a:rPr lang="en-GB" i="1" dirty="0"/>
              <a:t>To fix-it, review the rules for naming salts and give students lots of practice.</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are not clear on the reaction between an acid and a base. If students answer B, they have confused the squeaky pop test and the limewater test. </a:t>
            </a:r>
            <a:r>
              <a:rPr lang="en-GB" i="1" dirty="0"/>
              <a:t>To fix-it, review what the squeaky pop test and the limewater test detect the presence of and give students practice of identifying from reactants which pairs will produce positive results.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it shows that students are not clear on the meaning of a neutralisation reaction. This will be addressed in the next lesson. </a:t>
            </a:r>
            <a:r>
              <a:rPr lang="en-GB" i="1" dirty="0"/>
              <a:t>To fix-it, review the definition of a neutralisation reaction and show students the </a:t>
            </a:r>
            <a:r>
              <a:rPr lang="en-GB" i="1"/>
              <a:t>ions involved.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review the properties of acids and their reactions, which is KS3 content. In the next lesson, they will look in more detail at acids, alkalis and neutralisation. In this lesson students will focus on writing word equations and predicting products of reactions. Determining formulae of ionic salts will be covered in the next lesson.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is an acid?</a:t>
            </a:r>
          </a:p>
          <a:p>
            <a:pPr marL="0"/>
            <a:r>
              <a:rPr lang="en-GB" sz="1200" b="0" i="0" kern="1200" dirty="0">
                <a:solidFill>
                  <a:srgbClr val="333333"/>
                </a:solidFill>
                <a:effectLst/>
                <a:latin typeface="open-sans"/>
                <a:ea typeface="+mn-ea"/>
                <a:cs typeface="+mn-cs"/>
              </a:rPr>
              <a:t>How could I check whether an unknown substance is an acid or not?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C4.3.9 Lesson Objectives:</a:t>
            </a:r>
          </a:p>
          <a:p>
            <a:r>
              <a:rPr lang="en-US" sz="1800" dirty="0">
                <a:latin typeface="Century Gothic" panose="020B0502020202020204" pitchFamily="34" charset="0"/>
              </a:rPr>
              <a:t>Critical: Write word equations for reactions with acids</a:t>
            </a:r>
          </a:p>
          <a:p>
            <a:r>
              <a:rPr lang="en-US" sz="1800" dirty="0">
                <a:latin typeface="Century Gothic" panose="020B0502020202020204" pitchFamily="34" charset="0"/>
              </a:rPr>
              <a:t>Critical: Use reactants to name salts</a:t>
            </a:r>
          </a:p>
          <a:p>
            <a:r>
              <a:rPr lang="en-US" sz="1800">
                <a:latin typeface="Century Gothic" panose="020B0502020202020204" pitchFamily="34" charset="0"/>
              </a:rPr>
              <a:t>Critical: Predict </a:t>
            </a:r>
            <a:r>
              <a:rPr lang="en-US" sz="1800" dirty="0">
                <a:latin typeface="Century Gothic" panose="020B0502020202020204" pitchFamily="34" charset="0"/>
              </a:rPr>
              <a:t>the products of chemical reactions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have divided Mr by mass. If students answer B, they have used the coefficient to calculate the Mr. </a:t>
            </a:r>
            <a:r>
              <a:rPr lang="en-GB" i="1" dirty="0"/>
              <a:t>To fix it, review the equation that links number of moles, mass and Mr and give students lots of practice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used the Ar not the Mr. If students answer C, they have divided Mr by mass. </a:t>
            </a:r>
            <a:r>
              <a:rPr lang="en-GB" i="1" dirty="0"/>
              <a:t>To fix it, review number of moles, mass and Mr calculations.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not used the mole ratio to determine the limiting reactant. If students answer C, they have not recognised that the limiting reactant needs to be a reactant. </a:t>
            </a:r>
            <a:r>
              <a:rPr lang="en-GB" i="1" dirty="0"/>
              <a:t>To fix it, review the meaning of a limiting reactant and model another example question for students, followed by lots of practice.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sz="1200" b="1" i="0" u="none" strike="noStrike" cap="none" dirty="0">
                <a:solidFill>
                  <a:schemeClr val="dk1"/>
                </a:solidFill>
                <a:effectLst/>
                <a:latin typeface="+mn-lt"/>
                <a:ea typeface="Calibri"/>
                <a:cs typeface="Calibri"/>
                <a:sym typeface="Calibri"/>
              </a:rPr>
              <a:t>Recap from C2.1 and C2.2.</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1" i="0" u="none" strike="noStrike" cap="none" dirty="0">
                <a:solidFill>
                  <a:schemeClr val="dk1"/>
                </a:solidFill>
                <a:effectLst/>
                <a:latin typeface="Calibri"/>
                <a:ea typeface="Calibri"/>
                <a:cs typeface="Calibri"/>
                <a:sym typeface="Calibri"/>
              </a:rPr>
              <a:t>Suggested exposition:</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We can tell how acidic or alkaline a substance is by using the pH scale. The pH scale is measured from 0 to 14. When a solution is pH 7, it means that it is a neutral substance, so neither acidic or alkaline. When we talk about substances being acidic or alkaline, we are usually referring to aqueous solutions, which just means any solution formed when something has dissolved in water.</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1" u="none" strike="noStrike" cap="none" dirty="0">
                <a:solidFill>
                  <a:schemeClr val="dk1"/>
                </a:solidFill>
                <a:effectLst/>
                <a:latin typeface="Calibri"/>
                <a:ea typeface="Calibri"/>
                <a:cs typeface="Calibri"/>
                <a:sym typeface="Calibri"/>
              </a:rPr>
              <a:t>Are aqueous solutions compounds or mixtures?</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1" i="1" u="none" strike="noStrike" cap="none" dirty="0">
                <a:solidFill>
                  <a:schemeClr val="dk1"/>
                </a:solidFill>
                <a:effectLst/>
                <a:latin typeface="Calibri"/>
                <a:ea typeface="Calibri"/>
                <a:cs typeface="Calibri"/>
                <a:sym typeface="Calibri"/>
              </a:rPr>
              <a:t>Mixtures. The acid or alkali is not chemically bonded to the water.</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1" u="none" strike="noStrike" cap="none" dirty="0">
                <a:solidFill>
                  <a:schemeClr val="dk1"/>
                </a:solidFill>
                <a:effectLst/>
                <a:latin typeface="Calibri"/>
                <a:ea typeface="Calibri"/>
                <a:cs typeface="Calibri"/>
                <a:sym typeface="Calibri"/>
              </a:rPr>
              <a:t>Are aqueous solutions pure or impure?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1" i="1" u="none" strike="noStrike" cap="none" dirty="0">
                <a:solidFill>
                  <a:schemeClr val="dk1"/>
                </a:solidFill>
                <a:effectLst/>
                <a:latin typeface="Calibri"/>
                <a:ea typeface="Calibri"/>
                <a:cs typeface="Calibri"/>
                <a:sym typeface="Calibri"/>
              </a:rPr>
              <a:t>Impure. They are mixtures of different compounds (acid or alkali and water).</a:t>
            </a:r>
            <a:r>
              <a:rPr lang="en-GB" sz="1200" b="0" i="0" u="none" strike="noStrike"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Aqueous solutions of acids have pH values less than 7 and aqueous solution of alkalis have pH values of greater than 7. </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When talking about acids, the lower the pH, the more acidic the substance - so a pH of 1 is highly acidic and a pH of 6 is less acidic.</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The opposite is true when talking about alkalis: the higher the pH the more alkaline the substance - so a pH of 14 is highly alkaline and a pH of 9 is less alkaline.</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Did you know?</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sz="1200" b="0" i="0" u="none" strike="noStrike" cap="none" dirty="0">
                <a:solidFill>
                  <a:schemeClr val="dk1"/>
                </a:solidFill>
                <a:effectLst/>
                <a:latin typeface="Calibri"/>
                <a:ea typeface="Calibri"/>
                <a:cs typeface="Calibri"/>
                <a:sym typeface="Calibri"/>
              </a:rPr>
              <a:t>In school science we will only talk about the pH scale going from 0 to 14 but there is a class of ‘super acids’ that have pH values lower than -12! These are extremely dangerous because they can dissolve metals on contact. Other acids also react with metals but much less vigorously, as we will see later in this unit. </a:t>
            </a:r>
          </a:p>
          <a:p>
            <a:pPr marL="0" indent="0">
              <a:buClrTx/>
              <a:buSzTx/>
              <a:defRPr/>
            </a:pPr>
            <a:endParaRPr lang="en-GB" sz="1200" b="1" i="0" u="none" strike="noStrike" cap="none" dirty="0">
              <a:solidFill>
                <a:schemeClr val="dk1"/>
              </a:solidFill>
              <a:effectLst/>
              <a:latin typeface="Calibri"/>
              <a:ea typeface="Calibri"/>
              <a:cs typeface="Calibri"/>
              <a:sym typeface="Calibri"/>
            </a:endParaRPr>
          </a:p>
          <a:p>
            <a:pPr marL="0" indent="0">
              <a:buClrTx/>
              <a:buSzTx/>
              <a:defRPr/>
            </a:pPr>
            <a:r>
              <a:rPr lang="en-GB" sz="1200" b="1" i="0" u="none" strike="noStrike" cap="none" dirty="0">
                <a:solidFill>
                  <a:schemeClr val="dk1"/>
                </a:solidFill>
                <a:effectLst/>
                <a:latin typeface="Calibri"/>
                <a:ea typeface="Calibri"/>
                <a:cs typeface="Calibri"/>
                <a:sym typeface="Calibri"/>
              </a:rPr>
              <a:t>Notes:  </a:t>
            </a:r>
            <a:r>
              <a:rPr lang="en-GB" sz="1200" b="0" i="0" u="none" strike="noStrike" cap="none" dirty="0">
                <a:solidFill>
                  <a:schemeClr val="dk1"/>
                </a:solidFill>
                <a:effectLst/>
                <a:latin typeface="Calibri"/>
                <a:ea typeface="Calibri"/>
                <a:cs typeface="Calibri"/>
                <a:sym typeface="Calibri"/>
              </a:rPr>
              <a:t>Students should know that as the acid or alkali comes closer to pH 7 then its acidity or alkalinity gets weaker i.e. pH 6 is a less acidic than pH 5 and a pH 8 is a less </a:t>
            </a:r>
            <a:r>
              <a:rPr lang="en-GB" dirty="0"/>
              <a:t>alkaline </a:t>
            </a:r>
            <a:r>
              <a:rPr lang="en-GB" sz="1200" b="0" i="0" u="none" strike="noStrike" cap="none" dirty="0">
                <a:solidFill>
                  <a:schemeClr val="dk1"/>
                </a:solidFill>
                <a:effectLst/>
                <a:latin typeface="Calibri"/>
                <a:ea typeface="Calibri"/>
                <a:cs typeface="Calibri"/>
                <a:sym typeface="Calibri"/>
              </a:rPr>
              <a:t>than pH 9</a:t>
            </a:r>
            <a:r>
              <a:rPr lang="en-GB" dirty="0"/>
              <a:t>,  pH</a:t>
            </a:r>
            <a:r>
              <a:rPr lang="en-GB" sz="1200" b="0" i="0" u="none" strike="noStrike" cap="none" dirty="0">
                <a:solidFill>
                  <a:schemeClr val="dk1"/>
                </a:solidFill>
                <a:effectLst/>
                <a:latin typeface="Calibri"/>
                <a:ea typeface="Calibri"/>
                <a:cs typeface="Calibri"/>
                <a:sym typeface="Calibri"/>
              </a:rPr>
              <a:t> 7 is neutral and is therefore neither acid nor alkali.</a:t>
            </a:r>
            <a:r>
              <a:rPr lang="en-GB" dirty="0"/>
              <a:t> </a:t>
            </a:r>
          </a:p>
          <a:p>
            <a:pPr marL="0" indent="0">
              <a:buClrTx/>
              <a:buSzTx/>
              <a:defRPr/>
            </a:pPr>
            <a:r>
              <a:rPr lang="en-US" dirty="0"/>
              <a:t>Using 0-14 and 1-14 is a contentious scientific debate. Technically neither is correct as the pH scale does not have an upper or lower limit. </a:t>
            </a:r>
          </a:p>
          <a:p>
            <a:pPr marL="0" indent="0">
              <a:buClrTx/>
              <a:buSzTx/>
              <a:defRPr/>
            </a:pPr>
            <a:endParaRPr lang="en-US" dirty="0"/>
          </a:p>
          <a:p>
            <a:pPr marL="0" indent="0">
              <a:buClrTx/>
              <a:buSzTx/>
              <a:defRPr/>
            </a:pPr>
            <a:r>
              <a:rPr lang="en-US" dirty="0"/>
              <a:t>Image source</a:t>
            </a:r>
          </a:p>
          <a:p>
            <a:pPr marL="0" indent="0">
              <a:buClrTx/>
              <a:buSzTx/>
              <a:defRPr/>
            </a:pPr>
            <a:r>
              <a:rPr lang="en-GB" dirty="0"/>
              <a:t>https://</a:t>
            </a:r>
            <a:r>
              <a:rPr lang="en-GB" dirty="0" err="1"/>
              <a:t>commons.wikimedia.org</a:t>
            </a:r>
            <a:r>
              <a:rPr lang="en-GB" dirty="0"/>
              <a:t>/wiki/File:141128_Phil_Holliday_-_pH_scale_final.png</a:t>
            </a:r>
          </a:p>
        </p:txBody>
      </p:sp>
      <p:sp>
        <p:nvSpPr>
          <p:cNvPr id="119" name="Google Shape;1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sz="1200" b="1" i="0" u="none" strike="noStrike" cap="none" dirty="0">
              <a:solidFill>
                <a:schemeClr val="dk1"/>
              </a:solidFill>
              <a:effectLst/>
              <a:latin typeface="Calibri"/>
              <a:ea typeface="Calibri"/>
              <a:cs typeface="Calibri"/>
              <a:sym typeface="Calibri"/>
            </a:endParaRPr>
          </a:p>
          <a:p>
            <a:r>
              <a:rPr lang="en-GB" sz="1200" b="1" i="0" u="none" strike="noStrike" cap="none" dirty="0">
                <a:solidFill>
                  <a:schemeClr val="dk1"/>
                </a:solidFill>
                <a:effectLst/>
                <a:latin typeface="Calibri"/>
                <a:ea typeface="Calibri"/>
                <a:cs typeface="Calibri"/>
                <a:sym typeface="Calibri"/>
              </a:rPr>
              <a:t>Suggested </a:t>
            </a:r>
            <a:r>
              <a:rPr lang="en-US" b="1" dirty="0"/>
              <a:t>script</a:t>
            </a:r>
            <a:r>
              <a:rPr lang="en-GB" sz="1200" b="1" i="0" u="none" strike="noStrike" cap="none" dirty="0">
                <a:solidFill>
                  <a:schemeClr val="dk1"/>
                </a:solidFill>
                <a:effectLst/>
                <a:latin typeface="Calibri"/>
                <a:ea typeface="Calibri"/>
                <a:cs typeface="Calibri"/>
                <a:sym typeface="Calibri"/>
              </a:rPr>
              <a:t>: </a:t>
            </a:r>
          </a:p>
          <a:p>
            <a:r>
              <a:rPr lang="en-GB" sz="1200" b="0" i="0" u="none" strike="noStrike" cap="none" dirty="0">
                <a:solidFill>
                  <a:schemeClr val="dk1"/>
                </a:solidFill>
                <a:effectLst/>
                <a:latin typeface="Calibri"/>
                <a:ea typeface="Calibri"/>
                <a:cs typeface="Calibri"/>
                <a:sym typeface="Calibri"/>
              </a:rPr>
              <a:t>The words ‘alkali’ and ‘base’ are sometimes used to mean the same thing, however there is a </a:t>
            </a:r>
            <a:r>
              <a:rPr lang="en-GB" dirty="0"/>
              <a:t>difference</a:t>
            </a:r>
            <a:r>
              <a:rPr lang="en-GB" sz="1200" b="0" i="0" u="none" strike="noStrike" cap="none" dirty="0">
                <a:solidFill>
                  <a:schemeClr val="dk1"/>
                </a:solidFill>
                <a:effectLst/>
                <a:latin typeface="Calibri"/>
                <a:ea typeface="Calibri"/>
                <a:cs typeface="Calibri"/>
                <a:sym typeface="Calibri"/>
              </a:rPr>
              <a:t>. A </a:t>
            </a:r>
            <a:r>
              <a:rPr lang="en-GB" sz="1200" b="1" i="0" u="none" strike="noStrike" cap="none" dirty="0">
                <a:solidFill>
                  <a:schemeClr val="dk1"/>
                </a:solidFill>
                <a:effectLst/>
                <a:latin typeface="Calibri"/>
                <a:ea typeface="Calibri"/>
                <a:cs typeface="Calibri"/>
                <a:sym typeface="Calibri"/>
              </a:rPr>
              <a:t>base</a:t>
            </a:r>
            <a:r>
              <a:rPr lang="en-GB" sz="1200" b="0" i="0" u="none" strike="noStrike" cap="none" dirty="0">
                <a:solidFill>
                  <a:schemeClr val="dk1"/>
                </a:solidFill>
                <a:effectLst/>
                <a:latin typeface="Calibri"/>
                <a:ea typeface="Calibri"/>
                <a:cs typeface="Calibri"/>
                <a:sym typeface="Calibri"/>
              </a:rPr>
              <a:t> is a substance that can react with acids and </a:t>
            </a:r>
            <a:r>
              <a:rPr lang="en-GB" sz="1200" b="1" i="0" u="none" strike="noStrike" cap="none" dirty="0">
                <a:solidFill>
                  <a:schemeClr val="dk1"/>
                </a:solidFill>
                <a:effectLst/>
                <a:latin typeface="Calibri"/>
                <a:ea typeface="Calibri"/>
                <a:cs typeface="Calibri"/>
                <a:sym typeface="Calibri"/>
              </a:rPr>
              <a:t>neutralise</a:t>
            </a:r>
            <a:r>
              <a:rPr lang="en-GB" sz="1200" b="0" i="0" u="none" strike="noStrike" cap="none" dirty="0">
                <a:solidFill>
                  <a:schemeClr val="dk1"/>
                </a:solidFill>
                <a:effectLst/>
                <a:latin typeface="Calibri"/>
                <a:ea typeface="Calibri"/>
                <a:cs typeface="Calibri"/>
                <a:sym typeface="Calibri"/>
              </a:rPr>
              <a:t> them. Bases are usually: metal oxides, such as copper oxide, metal hydroxides, such as sodium hydroxide, or metal carbonates, such as calcium carbonate.</a:t>
            </a:r>
          </a:p>
          <a:p>
            <a:r>
              <a:rPr lang="en-GB" sz="1200" b="0" i="0" u="none" strike="noStrike" cap="none" dirty="0">
                <a:solidFill>
                  <a:schemeClr val="dk1"/>
                </a:solidFill>
                <a:effectLst/>
                <a:latin typeface="Calibri"/>
                <a:ea typeface="Calibri"/>
                <a:cs typeface="Calibri"/>
                <a:sym typeface="Calibri"/>
              </a:rPr>
              <a:t>Many bases are insoluble - they do not dissolve in water. However, if a base does dissolve in water, we can call it an </a:t>
            </a:r>
            <a:r>
              <a:rPr lang="en-GB" sz="1200" b="1" i="0" u="none" strike="noStrike" cap="none" dirty="0">
                <a:solidFill>
                  <a:schemeClr val="dk1"/>
                </a:solidFill>
                <a:effectLst/>
                <a:latin typeface="Calibri"/>
                <a:ea typeface="Calibri"/>
                <a:cs typeface="Calibri"/>
                <a:sym typeface="Calibri"/>
              </a:rPr>
              <a:t>alkali.</a:t>
            </a:r>
          </a:p>
          <a:p>
            <a:endParaRPr lang="en-GB" sz="1200" b="1" i="0" u="none" strike="noStrike" cap="none" dirty="0">
              <a:solidFill>
                <a:schemeClr val="dk1"/>
              </a:solidFill>
              <a:effectLst/>
              <a:latin typeface="Calibri"/>
              <a:ea typeface="Calibri"/>
              <a:cs typeface="Calibri"/>
              <a:sym typeface="Calibri"/>
            </a:endParaRPr>
          </a:p>
          <a:p>
            <a:r>
              <a:rPr lang="en-GB" sz="1200" b="1" i="0" u="none" strike="noStrike" cap="none" dirty="0">
                <a:solidFill>
                  <a:schemeClr val="dk1"/>
                </a:solidFill>
                <a:effectLst/>
                <a:latin typeface="Calibri"/>
                <a:ea typeface="Calibri"/>
                <a:cs typeface="Calibri"/>
                <a:sym typeface="Calibri"/>
              </a:rPr>
              <a:t>Note: Students will need to know the formulae of these common laboratory acids and alkalis. </a:t>
            </a:r>
          </a:p>
          <a:p>
            <a:r>
              <a:rPr lang="en-GB" sz="1200" b="0" i="1" u="none" strike="noStrike" cap="none" dirty="0">
                <a:solidFill>
                  <a:schemeClr val="dk1"/>
                </a:solidFill>
                <a:effectLst/>
                <a:latin typeface="Calibri"/>
                <a:ea typeface="Calibri"/>
                <a:cs typeface="Calibri"/>
                <a:sym typeface="Calibri"/>
              </a:rPr>
              <a:t>What do each of the three acids and alkalis have in common?</a:t>
            </a:r>
          </a:p>
          <a:p>
            <a:r>
              <a:rPr lang="en-GB" sz="1200" b="1" i="1" u="none" strike="noStrike" cap="none" dirty="0">
                <a:solidFill>
                  <a:schemeClr val="dk1"/>
                </a:solidFill>
                <a:effectLst/>
                <a:latin typeface="Calibri"/>
                <a:ea typeface="Calibri"/>
                <a:cs typeface="Calibri"/>
                <a:sym typeface="Calibri"/>
              </a:rPr>
              <a:t>The acids all contain Hydrogen (H) and the alkalis all contain an OH (hydroxide). </a:t>
            </a:r>
          </a:p>
          <a:p>
            <a:r>
              <a:rPr lang="en-GB" sz="1200" b="0" i="0" u="none" strike="noStrike" cap="none" dirty="0">
                <a:solidFill>
                  <a:schemeClr val="dk1"/>
                </a:solidFill>
                <a:effectLst/>
                <a:latin typeface="Calibri"/>
                <a:ea typeface="Calibri"/>
                <a:cs typeface="Calibri"/>
                <a:sym typeface="Calibri"/>
              </a:rPr>
              <a:t>These ions will be revisited in the next lesson. </a:t>
            </a:r>
          </a:p>
          <a:p>
            <a:r>
              <a:rPr lang="en-US" sz="1200" b="0" i="0" u="none" strike="noStrike"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2840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19121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97484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474949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701597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691466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45396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1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5766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3742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725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695080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61030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906075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22177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633786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36065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a:latin typeface="Century Gothic" panose="020B0502020202020204" pitchFamily="34" charset="0"/>
              </a:rPr>
              <a:t>What happens in a neutralisation reaction?</a:t>
            </a:r>
          </a:p>
        </p:txBody>
      </p:sp>
      <p:sp>
        <p:nvSpPr>
          <p:cNvPr id="9" name="Rectangle 8">
            <a:extLst>
              <a:ext uri="{FF2B5EF4-FFF2-40B4-BE49-F238E27FC236}">
                <a16:creationId xmlns:a16="http://schemas.microsoft.com/office/drawing/2014/main" id="{A304F85F-C968-F340-958C-DF714CEC990F}"/>
              </a:ext>
            </a:extLst>
          </p:cNvPr>
          <p:cNvSpPr/>
          <p:nvPr/>
        </p:nvSpPr>
        <p:spPr>
          <a:xfrm>
            <a:off x="1384784" y="4259968"/>
            <a:ext cx="8175851" cy="461665"/>
          </a:xfrm>
          <a:prstGeom prst="rect">
            <a:avLst/>
          </a:prstGeom>
        </p:spPr>
        <p:txBody>
          <a:bodyPr wrap="square">
            <a:spAutoFit/>
          </a:bodyPr>
          <a:lstStyle/>
          <a:p>
            <a:pPr lvl="1" algn="ctr"/>
            <a:r>
              <a:rPr lang="en-US" sz="2400">
                <a:latin typeface="Century Gothic" panose="020B0502020202020204" pitchFamily="34" charset="0"/>
              </a:rPr>
              <a:t>KOH + HC</a:t>
            </a:r>
            <a:r>
              <a:rPr lang="en-US" sz="2400">
                <a:latin typeface="PT Sans" panose="020B0503020203020204" pitchFamily="34" charset="77"/>
              </a:rPr>
              <a:t>l</a:t>
            </a:r>
            <a:r>
              <a:rPr lang="en-US" sz="2400">
                <a:latin typeface="Century Gothic" panose="020B0502020202020204" pitchFamily="34" charset="0"/>
              </a:rPr>
              <a:t> → KC</a:t>
            </a:r>
            <a:r>
              <a:rPr lang="en-US" sz="2400">
                <a:latin typeface="PT Sans" panose="020B0503020203020204" pitchFamily="34" charset="77"/>
              </a:rPr>
              <a:t>l</a:t>
            </a:r>
            <a:r>
              <a:rPr lang="en-US" sz="2400">
                <a:latin typeface="Century Gothic" panose="020B0502020202020204" pitchFamily="34" charset="0"/>
              </a:rPr>
              <a:t> + H</a:t>
            </a:r>
            <a:r>
              <a:rPr lang="en-US" sz="2400" baseline="-25000">
                <a:latin typeface="Century Gothic" panose="020B0502020202020204" pitchFamily="34" charset="0"/>
              </a:rPr>
              <a:t>2</a:t>
            </a:r>
            <a:r>
              <a:rPr lang="en-US" sz="2400">
                <a:latin typeface="Century Gothic" panose="020B0502020202020204" pitchFamily="34" charset="0"/>
              </a:rPr>
              <a:t>O</a:t>
            </a:r>
          </a:p>
        </p:txBody>
      </p:sp>
      <p:sp>
        <p:nvSpPr>
          <p:cNvPr id="10" name="Rectangle 9">
            <a:extLst>
              <a:ext uri="{FF2B5EF4-FFF2-40B4-BE49-F238E27FC236}">
                <a16:creationId xmlns:a16="http://schemas.microsoft.com/office/drawing/2014/main" id="{D1D976DA-F85D-4F4C-820E-D92045F6D816}"/>
              </a:ext>
            </a:extLst>
          </p:cNvPr>
          <p:cNvSpPr/>
          <p:nvPr/>
        </p:nvSpPr>
        <p:spPr>
          <a:xfrm>
            <a:off x="380438" y="5291769"/>
            <a:ext cx="9934083" cy="1077218"/>
          </a:xfrm>
          <a:prstGeom prst="rect">
            <a:avLst/>
          </a:prstGeom>
        </p:spPr>
        <p:txBody>
          <a:bodyPr wrap="square">
            <a:spAutoFit/>
          </a:bodyPr>
          <a:lstStyle/>
          <a:p>
            <a:r>
              <a:rPr lang="en-US" sz="2400">
                <a:latin typeface="Century Gothic" panose="020B0502020202020204" pitchFamily="34" charset="0"/>
              </a:rPr>
              <a:t>The </a:t>
            </a:r>
            <a:r>
              <a:rPr lang="en-US" sz="2400" b="1">
                <a:latin typeface="Century Gothic" panose="020B0502020202020204" pitchFamily="34" charset="0"/>
              </a:rPr>
              <a:t>‘H’ </a:t>
            </a:r>
            <a:r>
              <a:rPr lang="en-US" sz="2400">
                <a:latin typeface="Century Gothic" panose="020B0502020202020204" pitchFamily="34" charset="0"/>
              </a:rPr>
              <a:t>in ‘HCl’ is </a:t>
            </a:r>
            <a:r>
              <a:rPr lang="en-US" sz="2400" b="1">
                <a:latin typeface="Century Gothic" panose="020B0502020202020204" pitchFamily="34" charset="0"/>
              </a:rPr>
              <a:t>replaced</a:t>
            </a:r>
            <a:r>
              <a:rPr lang="en-US" sz="2400">
                <a:latin typeface="Century Gothic" panose="020B0502020202020204" pitchFamily="34" charset="0"/>
              </a:rPr>
              <a:t> with the </a:t>
            </a:r>
            <a:r>
              <a:rPr lang="en-US" sz="2400" b="1">
                <a:latin typeface="Century Gothic" panose="020B0502020202020204" pitchFamily="34" charset="0"/>
              </a:rPr>
              <a:t>‘K’ </a:t>
            </a:r>
            <a:r>
              <a:rPr lang="en-US" sz="2400">
                <a:latin typeface="Century Gothic" panose="020B0502020202020204" pitchFamily="34" charset="0"/>
              </a:rPr>
              <a:t>from ‘KOH’.</a:t>
            </a:r>
          </a:p>
          <a:p>
            <a:endParaRPr lang="en-US" sz="2400">
              <a:latin typeface="Century Gothic" panose="020B0502020202020204" pitchFamily="34" charset="0"/>
            </a:endParaRPr>
          </a:p>
          <a:p>
            <a:endParaRPr lang="en-US" sz="2400" baseline="-25000">
              <a:latin typeface="Century Gothic" panose="020B0502020202020204" pitchFamily="34" charset="0"/>
            </a:endParaRPr>
          </a:p>
        </p:txBody>
      </p:sp>
      <p:sp>
        <p:nvSpPr>
          <p:cNvPr id="11" name="Rectangle 10">
            <a:extLst>
              <a:ext uri="{FF2B5EF4-FFF2-40B4-BE49-F238E27FC236}">
                <a16:creationId xmlns:a16="http://schemas.microsoft.com/office/drawing/2014/main" id="{A8121192-994C-FF4C-A620-C06DE8CAC82B}"/>
              </a:ext>
            </a:extLst>
          </p:cNvPr>
          <p:cNvSpPr/>
          <p:nvPr/>
        </p:nvSpPr>
        <p:spPr>
          <a:xfrm>
            <a:off x="1384784" y="4266398"/>
            <a:ext cx="8175851" cy="461665"/>
          </a:xfrm>
          <a:prstGeom prst="rect">
            <a:avLst/>
          </a:prstGeom>
        </p:spPr>
        <p:txBody>
          <a:bodyPr wrap="square">
            <a:spAutoFit/>
          </a:bodyPr>
          <a:lstStyle/>
          <a:p>
            <a:pPr lvl="1" algn="ctr"/>
            <a:r>
              <a:rPr lang="en-US" sz="2400" u="sng">
                <a:latin typeface="Century Gothic" panose="020B0502020202020204" pitchFamily="34" charset="0"/>
              </a:rPr>
              <a:t>K</a:t>
            </a:r>
            <a:r>
              <a:rPr lang="en-US" sz="2400">
                <a:latin typeface="Century Gothic" panose="020B0502020202020204" pitchFamily="34" charset="0"/>
              </a:rPr>
              <a:t>OH + </a:t>
            </a:r>
            <a:r>
              <a:rPr lang="en-US" sz="2400" u="sng">
                <a:latin typeface="Century Gothic" panose="020B0502020202020204" pitchFamily="34" charset="0"/>
              </a:rPr>
              <a:t>H</a:t>
            </a:r>
            <a:r>
              <a:rPr lang="en-US" sz="2400">
                <a:latin typeface="Century Gothic" panose="020B0502020202020204" pitchFamily="34" charset="0"/>
              </a:rPr>
              <a:t>C</a:t>
            </a:r>
            <a:r>
              <a:rPr lang="en-US" sz="2400">
                <a:latin typeface="PT Sans" panose="020B0503020203020204" pitchFamily="34" charset="77"/>
              </a:rPr>
              <a:t>l</a:t>
            </a:r>
            <a:r>
              <a:rPr lang="en-US" sz="2400">
                <a:latin typeface="Century Gothic" panose="020B0502020202020204" pitchFamily="34" charset="0"/>
              </a:rPr>
              <a:t> → </a:t>
            </a:r>
            <a:r>
              <a:rPr lang="en-US" sz="2400" u="sng">
                <a:latin typeface="Century Gothic" panose="020B0502020202020204" pitchFamily="34" charset="0"/>
              </a:rPr>
              <a:t>K</a:t>
            </a:r>
            <a:r>
              <a:rPr lang="en-US" sz="2400">
                <a:latin typeface="Century Gothic" panose="020B0502020202020204" pitchFamily="34" charset="0"/>
              </a:rPr>
              <a:t>C</a:t>
            </a:r>
            <a:r>
              <a:rPr lang="en-US" sz="2400">
                <a:latin typeface="PT Sans" panose="020B0503020203020204" pitchFamily="34" charset="77"/>
              </a:rPr>
              <a:t>l</a:t>
            </a:r>
            <a:r>
              <a:rPr lang="en-US" sz="2400">
                <a:latin typeface="Century Gothic" panose="020B0502020202020204" pitchFamily="34" charset="0"/>
              </a:rPr>
              <a:t> + H</a:t>
            </a:r>
            <a:r>
              <a:rPr lang="en-US" sz="2400" baseline="-25000">
                <a:latin typeface="Century Gothic" panose="020B0502020202020204" pitchFamily="34" charset="0"/>
              </a:rPr>
              <a:t>2</a:t>
            </a:r>
            <a:r>
              <a:rPr lang="en-US" sz="2400">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16042" y="2064043"/>
            <a:ext cx="11185359" cy="461665"/>
          </a:xfrm>
          <a:prstGeom prst="rect">
            <a:avLst/>
          </a:prstGeom>
        </p:spPr>
        <p:txBody>
          <a:bodyPr wrap="square">
            <a:spAutoFit/>
          </a:bodyPr>
          <a:lstStyle/>
          <a:p>
            <a:pPr lvl="1"/>
            <a:r>
              <a:rPr lang="en-US" sz="3600" baseline="-25000">
                <a:latin typeface="Century Gothic" panose="020B0502020202020204" pitchFamily="34" charset="0"/>
              </a:rPr>
              <a:t>Potassium hydroxide + hydrochloric acid → Potassium chloride + water</a:t>
            </a:r>
          </a:p>
        </p:txBody>
      </p:sp>
      <p:grpSp>
        <p:nvGrpSpPr>
          <p:cNvPr id="3" name="Group 2">
            <a:extLst>
              <a:ext uri="{FF2B5EF4-FFF2-40B4-BE49-F238E27FC236}">
                <a16:creationId xmlns:a16="http://schemas.microsoft.com/office/drawing/2014/main" id="{C15EA333-FE58-49B5-AFD2-19D605B48456}"/>
              </a:ext>
            </a:extLst>
          </p:cNvPr>
          <p:cNvGrpSpPr/>
          <p:nvPr/>
        </p:nvGrpSpPr>
        <p:grpSpPr>
          <a:xfrm>
            <a:off x="1928123" y="2927489"/>
            <a:ext cx="6769858" cy="1074024"/>
            <a:chOff x="1723029" y="3303922"/>
            <a:chExt cx="6769858" cy="1074024"/>
          </a:xfrm>
        </p:grpSpPr>
        <p:sp>
          <p:nvSpPr>
            <p:cNvPr id="13" name="Oval 12">
              <a:extLst>
                <a:ext uri="{FF2B5EF4-FFF2-40B4-BE49-F238E27FC236}">
                  <a16:creationId xmlns:a16="http://schemas.microsoft.com/office/drawing/2014/main" id="{68C2866C-ADCA-6D4C-9189-598214C46BAD}"/>
                </a:ext>
              </a:extLst>
            </p:cNvPr>
            <p:cNvSpPr/>
            <p:nvPr/>
          </p:nvSpPr>
          <p:spPr>
            <a:xfrm>
              <a:off x="1723029" y="3569582"/>
              <a:ext cx="584776" cy="52820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K</a:t>
              </a:r>
              <a:endParaRPr lang="en-GB">
                <a:latin typeface="Century Gothic" panose="020B0502020202020204" pitchFamily="34" charset="0"/>
              </a:endParaRPr>
            </a:p>
          </p:txBody>
        </p:sp>
        <p:sp>
          <p:nvSpPr>
            <p:cNvPr id="14" name="Oval 13">
              <a:extLst>
                <a:ext uri="{FF2B5EF4-FFF2-40B4-BE49-F238E27FC236}">
                  <a16:creationId xmlns:a16="http://schemas.microsoft.com/office/drawing/2014/main" id="{6BB986A5-60D2-A548-9B57-B3ED896DEE12}"/>
                </a:ext>
              </a:extLst>
            </p:cNvPr>
            <p:cNvSpPr/>
            <p:nvPr/>
          </p:nvSpPr>
          <p:spPr>
            <a:xfrm>
              <a:off x="5738837" y="3448172"/>
              <a:ext cx="584776" cy="52820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K</a:t>
              </a:r>
              <a:endParaRPr lang="en-GB">
                <a:latin typeface="Century Gothic" panose="020B0502020202020204" pitchFamily="34" charset="0"/>
              </a:endParaRPr>
            </a:p>
          </p:txBody>
        </p:sp>
        <p:sp>
          <p:nvSpPr>
            <p:cNvPr id="15" name="Oval 14">
              <a:extLst>
                <a:ext uri="{FF2B5EF4-FFF2-40B4-BE49-F238E27FC236}">
                  <a16:creationId xmlns:a16="http://schemas.microsoft.com/office/drawing/2014/main" id="{91B02794-593D-9C42-AA87-B5EEC874D177}"/>
                </a:ext>
              </a:extLst>
            </p:cNvPr>
            <p:cNvSpPr/>
            <p:nvPr/>
          </p:nvSpPr>
          <p:spPr>
            <a:xfrm>
              <a:off x="2244007" y="3303922"/>
              <a:ext cx="584776" cy="528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O</a:t>
              </a:r>
              <a:endParaRPr lang="en-GB">
                <a:latin typeface="Century Gothic" panose="020B0502020202020204" pitchFamily="34" charset="0"/>
              </a:endParaRPr>
            </a:p>
          </p:txBody>
        </p:sp>
        <p:sp>
          <p:nvSpPr>
            <p:cNvPr id="16" name="Oval 15">
              <a:extLst>
                <a:ext uri="{FF2B5EF4-FFF2-40B4-BE49-F238E27FC236}">
                  <a16:creationId xmlns:a16="http://schemas.microsoft.com/office/drawing/2014/main" id="{75B8BD4B-4AFC-CA47-99FD-A5E3B4451A21}"/>
                </a:ext>
              </a:extLst>
            </p:cNvPr>
            <p:cNvSpPr/>
            <p:nvPr/>
          </p:nvSpPr>
          <p:spPr>
            <a:xfrm>
              <a:off x="2233374" y="3849737"/>
              <a:ext cx="584776" cy="5282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H</a:t>
              </a:r>
              <a:endParaRPr lang="en-GB">
                <a:latin typeface="Century Gothic" panose="020B0502020202020204" pitchFamily="34" charset="0"/>
              </a:endParaRPr>
            </a:p>
          </p:txBody>
        </p:sp>
        <p:sp>
          <p:nvSpPr>
            <p:cNvPr id="17" name="Oval 16">
              <a:extLst>
                <a:ext uri="{FF2B5EF4-FFF2-40B4-BE49-F238E27FC236}">
                  <a16:creationId xmlns:a16="http://schemas.microsoft.com/office/drawing/2014/main" id="{69F8EA27-C068-0B4A-BD1F-C1B1B4551D62}"/>
                </a:ext>
              </a:extLst>
            </p:cNvPr>
            <p:cNvSpPr/>
            <p:nvPr/>
          </p:nvSpPr>
          <p:spPr>
            <a:xfrm>
              <a:off x="3385762" y="3321528"/>
              <a:ext cx="584776" cy="5282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H</a:t>
              </a: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6CDE335B-FED3-354D-A5F3-F57717E081B3}"/>
                </a:ext>
              </a:extLst>
            </p:cNvPr>
            <p:cNvSpPr/>
            <p:nvPr/>
          </p:nvSpPr>
          <p:spPr>
            <a:xfrm>
              <a:off x="3970538" y="3361399"/>
              <a:ext cx="584776" cy="52820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entury Gothic" panose="020B0502020202020204" pitchFamily="34" charset="0"/>
                </a:rPr>
                <a:t>Cl</a:t>
              </a:r>
              <a:endParaRPr lang="en-GB" sz="1600">
                <a:latin typeface="Century Gothic" panose="020B0502020202020204" pitchFamily="34" charset="0"/>
              </a:endParaRPr>
            </a:p>
          </p:txBody>
        </p:sp>
        <p:sp>
          <p:nvSpPr>
            <p:cNvPr id="19" name="Oval 18">
              <a:extLst>
                <a:ext uri="{FF2B5EF4-FFF2-40B4-BE49-F238E27FC236}">
                  <a16:creationId xmlns:a16="http://schemas.microsoft.com/office/drawing/2014/main" id="{745BC297-78BC-0649-8923-CFAE28059FC9}"/>
                </a:ext>
              </a:extLst>
            </p:cNvPr>
            <p:cNvSpPr/>
            <p:nvPr/>
          </p:nvSpPr>
          <p:spPr>
            <a:xfrm>
              <a:off x="6156927" y="3832131"/>
              <a:ext cx="584776" cy="52820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Century Gothic" panose="020B0502020202020204" pitchFamily="34" charset="0"/>
                </a:rPr>
                <a:t>Cl</a:t>
              </a:r>
              <a:endParaRPr lang="en-GB" sz="1600">
                <a:latin typeface="Century Gothic" panose="020B0502020202020204" pitchFamily="34" charset="0"/>
              </a:endParaRPr>
            </a:p>
          </p:txBody>
        </p:sp>
        <p:sp>
          <p:nvSpPr>
            <p:cNvPr id="20" name="Oval 19">
              <a:extLst>
                <a:ext uri="{FF2B5EF4-FFF2-40B4-BE49-F238E27FC236}">
                  <a16:creationId xmlns:a16="http://schemas.microsoft.com/office/drawing/2014/main" id="{D33CA890-C999-1842-BBE9-853D43A7B4BA}"/>
                </a:ext>
              </a:extLst>
            </p:cNvPr>
            <p:cNvSpPr/>
            <p:nvPr/>
          </p:nvSpPr>
          <p:spPr>
            <a:xfrm>
              <a:off x="7323926" y="3430767"/>
              <a:ext cx="584776" cy="5282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H</a:t>
              </a:r>
              <a:endParaRPr lang="en-GB">
                <a:latin typeface="Century Gothic" panose="020B0502020202020204" pitchFamily="34" charset="0"/>
              </a:endParaRPr>
            </a:p>
          </p:txBody>
        </p:sp>
        <p:sp>
          <p:nvSpPr>
            <p:cNvPr id="21" name="Oval 20">
              <a:extLst>
                <a:ext uri="{FF2B5EF4-FFF2-40B4-BE49-F238E27FC236}">
                  <a16:creationId xmlns:a16="http://schemas.microsoft.com/office/drawing/2014/main" id="{A5D8CE5B-4A8C-9A4B-8D5F-DE0C5C34512B}"/>
                </a:ext>
              </a:extLst>
            </p:cNvPr>
            <p:cNvSpPr/>
            <p:nvPr/>
          </p:nvSpPr>
          <p:spPr>
            <a:xfrm>
              <a:off x="7908111" y="3321527"/>
              <a:ext cx="584776" cy="528209"/>
            </a:xfrm>
            <a:prstGeom prst="ellipse">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H</a:t>
              </a:r>
              <a:endParaRPr lang="en-GB">
                <a:latin typeface="Century Gothic" panose="020B0502020202020204" pitchFamily="34" charset="0"/>
              </a:endParaRPr>
            </a:p>
          </p:txBody>
        </p:sp>
        <p:sp>
          <p:nvSpPr>
            <p:cNvPr id="22" name="Oval 21">
              <a:extLst>
                <a:ext uri="{FF2B5EF4-FFF2-40B4-BE49-F238E27FC236}">
                  <a16:creationId xmlns:a16="http://schemas.microsoft.com/office/drawing/2014/main" id="{DF5C1B9F-3845-DA49-919D-1F2BB1B18870}"/>
                </a:ext>
              </a:extLst>
            </p:cNvPr>
            <p:cNvSpPr/>
            <p:nvPr/>
          </p:nvSpPr>
          <p:spPr>
            <a:xfrm>
              <a:off x="7745264" y="3821129"/>
              <a:ext cx="584776" cy="52820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O</a:t>
              </a:r>
              <a:endParaRPr lang="en-GB">
                <a:latin typeface="Century Gothic" panose="020B0502020202020204" pitchFamily="34" charset="0"/>
              </a:endParaRPr>
            </a:p>
          </p:txBody>
        </p:sp>
        <p:sp>
          <p:nvSpPr>
            <p:cNvPr id="23" name="Rectangle 22">
              <a:extLst>
                <a:ext uri="{FF2B5EF4-FFF2-40B4-BE49-F238E27FC236}">
                  <a16:creationId xmlns:a16="http://schemas.microsoft.com/office/drawing/2014/main" id="{1862D253-4853-0741-A75D-3B0CE6375367}"/>
                </a:ext>
              </a:extLst>
            </p:cNvPr>
            <p:cNvSpPr/>
            <p:nvPr/>
          </p:nvSpPr>
          <p:spPr>
            <a:xfrm>
              <a:off x="4893155" y="3483194"/>
              <a:ext cx="748923" cy="769441"/>
            </a:xfrm>
            <a:prstGeom prst="rect">
              <a:avLst/>
            </a:prstGeom>
          </p:spPr>
          <p:txBody>
            <a:bodyPr wrap="none">
              <a:spAutoFit/>
            </a:bodyPr>
            <a:lstStyle/>
            <a:p>
              <a:r>
                <a:rPr lang="en-US" sz="4400">
                  <a:latin typeface="Century Gothic" panose="020B0502020202020204" pitchFamily="34" charset="0"/>
                </a:rPr>
                <a:t>→</a:t>
              </a:r>
              <a:endParaRPr lang="en-GB" sz="4400"/>
            </a:p>
          </p:txBody>
        </p:sp>
        <p:sp>
          <p:nvSpPr>
            <p:cNvPr id="24" name="Rectangle 23">
              <a:extLst>
                <a:ext uri="{FF2B5EF4-FFF2-40B4-BE49-F238E27FC236}">
                  <a16:creationId xmlns:a16="http://schemas.microsoft.com/office/drawing/2014/main" id="{391E106B-CF54-8C44-BF1F-D6B06C446A3D}"/>
                </a:ext>
              </a:extLst>
            </p:cNvPr>
            <p:cNvSpPr/>
            <p:nvPr/>
          </p:nvSpPr>
          <p:spPr>
            <a:xfrm>
              <a:off x="2936454" y="3606304"/>
              <a:ext cx="402674" cy="523220"/>
            </a:xfrm>
            <a:prstGeom prst="rect">
              <a:avLst/>
            </a:prstGeom>
          </p:spPr>
          <p:txBody>
            <a:bodyPr wrap="none">
              <a:spAutoFit/>
            </a:bodyPr>
            <a:lstStyle/>
            <a:p>
              <a:r>
                <a:rPr lang="en-US" sz="2800">
                  <a:latin typeface="Century Gothic" panose="020B0502020202020204" pitchFamily="34" charset="0"/>
                </a:rPr>
                <a:t>+</a:t>
              </a:r>
              <a:endParaRPr lang="en-GB" sz="2800"/>
            </a:p>
          </p:txBody>
        </p:sp>
        <p:sp>
          <p:nvSpPr>
            <p:cNvPr id="25" name="Rectangle 24">
              <a:extLst>
                <a:ext uri="{FF2B5EF4-FFF2-40B4-BE49-F238E27FC236}">
                  <a16:creationId xmlns:a16="http://schemas.microsoft.com/office/drawing/2014/main" id="{C2D05372-5C37-BA49-97E7-D349128A71CD}"/>
                </a:ext>
              </a:extLst>
            </p:cNvPr>
            <p:cNvSpPr/>
            <p:nvPr/>
          </p:nvSpPr>
          <p:spPr>
            <a:xfrm>
              <a:off x="6878235" y="3559519"/>
              <a:ext cx="402674" cy="523220"/>
            </a:xfrm>
            <a:prstGeom prst="rect">
              <a:avLst/>
            </a:prstGeom>
          </p:spPr>
          <p:txBody>
            <a:bodyPr wrap="none">
              <a:spAutoFit/>
            </a:bodyPr>
            <a:lstStyle/>
            <a:p>
              <a:r>
                <a:rPr lang="en-US" sz="2800">
                  <a:latin typeface="Century Gothic" panose="020B0502020202020204" pitchFamily="34" charset="0"/>
                </a:rPr>
                <a:t>+</a:t>
              </a:r>
              <a:endParaRPr lang="en-GB" sz="2800"/>
            </a:p>
          </p:txBody>
        </p:sp>
      </p:grpSp>
      <p:sp>
        <p:nvSpPr>
          <p:cNvPr id="27" name="Rectangle 26">
            <a:extLst>
              <a:ext uri="{FF2B5EF4-FFF2-40B4-BE49-F238E27FC236}">
                <a16:creationId xmlns:a16="http://schemas.microsoft.com/office/drawing/2014/main" id="{A39F8F65-98E0-4648-9C53-734AAE94E8B1}"/>
              </a:ext>
            </a:extLst>
          </p:cNvPr>
          <p:cNvSpPr/>
          <p:nvPr/>
        </p:nvSpPr>
        <p:spPr>
          <a:xfrm>
            <a:off x="473851" y="966066"/>
            <a:ext cx="10490372" cy="461665"/>
          </a:xfrm>
          <a:prstGeom prst="rect">
            <a:avLst/>
          </a:prstGeom>
          <a:solidFill>
            <a:schemeClr val="accent1">
              <a:lumMod val="40000"/>
              <a:lumOff val="60000"/>
            </a:schemeClr>
          </a:solidFill>
        </p:spPr>
        <p:txBody>
          <a:bodyPr wrap="none">
            <a:spAutoFit/>
          </a:bodyPr>
          <a:lstStyle/>
          <a:p>
            <a:r>
              <a:rPr lang="en-US" sz="2400">
                <a:latin typeface="Century Gothic" panose="020B0502020202020204" pitchFamily="34" charset="0"/>
              </a:rPr>
              <a:t>A </a:t>
            </a:r>
            <a:r>
              <a:rPr lang="en-US" sz="2400" b="1">
                <a:latin typeface="Century Gothic" panose="020B0502020202020204" pitchFamily="34" charset="0"/>
              </a:rPr>
              <a:t>salt</a:t>
            </a:r>
            <a:r>
              <a:rPr lang="en-US" sz="2400">
                <a:latin typeface="Century Gothic" panose="020B0502020202020204" pitchFamily="34" charset="0"/>
              </a:rPr>
              <a:t> is formed when the hydrogen in an acid is replaced by a metal.</a:t>
            </a:r>
          </a:p>
        </p:txBody>
      </p:sp>
      <p:sp>
        <p:nvSpPr>
          <p:cNvPr id="4" name="TextBox 3">
            <a:extLst>
              <a:ext uri="{FF2B5EF4-FFF2-40B4-BE49-F238E27FC236}">
                <a16:creationId xmlns:a16="http://schemas.microsoft.com/office/drawing/2014/main" id="{5ADF75A1-5BB3-44C8-A8B9-EE7FB836671E}"/>
              </a:ext>
            </a:extLst>
          </p:cNvPr>
          <p:cNvSpPr txBox="1"/>
          <p:nvPr/>
        </p:nvSpPr>
        <p:spPr>
          <a:xfrm>
            <a:off x="7972159" y="1931588"/>
            <a:ext cx="562975" cy="369332"/>
          </a:xfrm>
          <a:prstGeom prst="rect">
            <a:avLst/>
          </a:prstGeom>
          <a:noFill/>
        </p:spPr>
        <p:txBody>
          <a:bodyPr wrap="none" rtlCol="0">
            <a:spAutoFit/>
          </a:bodyPr>
          <a:lstStyle/>
          <a:p>
            <a:r>
              <a:rPr lang="en-GB" b="1" dirty="0">
                <a:solidFill>
                  <a:srgbClr val="FF0000"/>
                </a:solidFill>
                <a:latin typeface="Century Gothic" panose="020B0502020202020204" pitchFamily="34" charset="0"/>
              </a:rPr>
              <a:t>salt</a:t>
            </a:r>
          </a:p>
        </p:txBody>
      </p:sp>
      <p:sp>
        <p:nvSpPr>
          <p:cNvPr id="28" name="Rectangle 27">
            <a:extLst>
              <a:ext uri="{FF2B5EF4-FFF2-40B4-BE49-F238E27FC236}">
                <a16:creationId xmlns:a16="http://schemas.microsoft.com/office/drawing/2014/main" id="{55AEAD42-C4D5-4622-B178-68772D2ACC6C}"/>
              </a:ext>
            </a:extLst>
          </p:cNvPr>
          <p:cNvSpPr/>
          <p:nvPr/>
        </p:nvSpPr>
        <p:spPr>
          <a:xfrm>
            <a:off x="473851" y="5990926"/>
            <a:ext cx="9147056" cy="461665"/>
          </a:xfrm>
          <a:prstGeom prst="rect">
            <a:avLst/>
          </a:prstGeom>
          <a:solidFill>
            <a:schemeClr val="accent1">
              <a:lumMod val="40000"/>
              <a:lumOff val="60000"/>
            </a:schemeClr>
          </a:solidFill>
        </p:spPr>
        <p:txBody>
          <a:bodyPr wrap="none">
            <a:spAutoFit/>
          </a:bodyPr>
          <a:lstStyle/>
          <a:p>
            <a:r>
              <a:rPr lang="en-US" sz="2400">
                <a:latin typeface="Century Gothic" panose="020B0502020202020204" pitchFamily="34" charset="0"/>
              </a:rPr>
              <a:t>The </a:t>
            </a:r>
            <a:r>
              <a:rPr lang="en-US" sz="2400" b="1">
                <a:latin typeface="Century Gothic" panose="020B0502020202020204" pitchFamily="34" charset="0"/>
              </a:rPr>
              <a:t>OH</a:t>
            </a:r>
            <a:r>
              <a:rPr lang="en-US" sz="2400">
                <a:latin typeface="Century Gothic" panose="020B0502020202020204" pitchFamily="34" charset="0"/>
              </a:rPr>
              <a:t> from the alkali and </a:t>
            </a:r>
            <a:r>
              <a:rPr lang="en-US" sz="2400" b="1">
                <a:latin typeface="Century Gothic" panose="020B0502020202020204" pitchFamily="34" charset="0"/>
              </a:rPr>
              <a:t>H</a:t>
            </a:r>
            <a:r>
              <a:rPr lang="en-US" sz="2400">
                <a:latin typeface="Century Gothic" panose="020B0502020202020204" pitchFamily="34" charset="0"/>
              </a:rPr>
              <a:t> from the acid form </a:t>
            </a:r>
            <a:r>
              <a:rPr lang="en-US" sz="2400" b="1">
                <a:latin typeface="Century Gothic" panose="020B0502020202020204" pitchFamily="34" charset="0"/>
              </a:rPr>
              <a:t>H</a:t>
            </a:r>
            <a:r>
              <a:rPr lang="en-US" sz="2400" b="1" baseline="-25000">
                <a:latin typeface="Century Gothic" panose="020B0502020202020204" pitchFamily="34" charset="0"/>
              </a:rPr>
              <a:t>2</a:t>
            </a:r>
            <a:r>
              <a:rPr lang="en-US" sz="2400" b="1">
                <a:latin typeface="Century Gothic" panose="020B0502020202020204" pitchFamily="34" charset="0"/>
              </a:rPr>
              <a:t>O</a:t>
            </a:r>
            <a:r>
              <a:rPr lang="en-US" sz="2400">
                <a:latin typeface="Century Gothic" panose="020B0502020202020204" pitchFamily="34" charset="0"/>
              </a:rPr>
              <a:t> (water).</a:t>
            </a:r>
          </a:p>
        </p:txBody>
      </p:sp>
    </p:spTree>
    <p:extLst>
      <p:ext uri="{BB962C8B-B14F-4D97-AF65-F5344CB8AC3E}">
        <p14:creationId xmlns:p14="http://schemas.microsoft.com/office/powerpoint/2010/main" val="11396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27" grpId="0" animBg="1"/>
      <p:bldP spid="4" grpId="0"/>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7E0A-FFB8-8049-9272-19B8D7C2A840}"/>
              </a:ext>
            </a:extLst>
          </p:cNvPr>
          <p:cNvSpPr>
            <a:spLocks noGrp="1"/>
          </p:cNvSpPr>
          <p:nvPr>
            <p:ph type="title"/>
          </p:nvPr>
        </p:nvSpPr>
        <p:spPr>
          <a:xfrm>
            <a:off x="347832" y="65102"/>
            <a:ext cx="10620000" cy="720000"/>
          </a:xfrm>
        </p:spPr>
        <p:txBody>
          <a:bodyPr>
            <a:normAutofit/>
          </a:bodyPr>
          <a:lstStyle/>
          <a:p>
            <a:r>
              <a:rPr lang="en-US" sz="2800" dirty="0">
                <a:latin typeface="Century Gothic" panose="020B0502020202020204" pitchFamily="34" charset="0"/>
              </a:rPr>
              <a:t>H</a:t>
            </a:r>
            <a:r>
              <a:rPr lang="en-GB" sz="2800" dirty="0">
                <a:latin typeface="Century Gothic" panose="020B0502020202020204" pitchFamily="34" charset="0"/>
              </a:rPr>
              <a:t>ow many ways can neutralisation happen?</a:t>
            </a:r>
            <a:endParaRPr lang="en-US" dirty="0"/>
          </a:p>
        </p:txBody>
      </p:sp>
      <p:sp>
        <p:nvSpPr>
          <p:cNvPr id="12" name="Rectangle 11">
            <a:extLst>
              <a:ext uri="{FF2B5EF4-FFF2-40B4-BE49-F238E27FC236}">
                <a16:creationId xmlns:a16="http://schemas.microsoft.com/office/drawing/2014/main" id="{A1AC9F20-F0C8-9D41-831F-183800485244}"/>
              </a:ext>
            </a:extLst>
          </p:cNvPr>
          <p:cNvSpPr/>
          <p:nvPr/>
        </p:nvSpPr>
        <p:spPr>
          <a:xfrm>
            <a:off x="283290" y="762279"/>
            <a:ext cx="8376170" cy="5561844"/>
          </a:xfrm>
          <a:prstGeom prst="rect">
            <a:avLst/>
          </a:prstGeom>
        </p:spPr>
        <p:txBody>
          <a:bodyPr wrap="square">
            <a:spAutoFit/>
          </a:bodyPr>
          <a:lstStyle/>
          <a:p>
            <a:pPr>
              <a:lnSpc>
                <a:spcPct val="150000"/>
              </a:lnSpc>
            </a:pPr>
            <a:r>
              <a:rPr lang="en-US" sz="2400" b="1" dirty="0">
                <a:latin typeface="Century Gothic" panose="020B0502020202020204" pitchFamily="34" charset="0"/>
              </a:rPr>
              <a:t>Alkalis/Bases</a:t>
            </a:r>
          </a:p>
          <a:p>
            <a:pPr>
              <a:lnSpc>
                <a:spcPct val="150000"/>
              </a:lnSpc>
            </a:pPr>
            <a:r>
              <a:rPr lang="en-US" sz="2400" dirty="0">
                <a:latin typeface="Century Gothic" panose="020B0502020202020204" pitchFamily="34" charset="0"/>
              </a:rPr>
              <a:t>They react with acids to produce </a:t>
            </a:r>
            <a:r>
              <a:rPr lang="en-US" sz="2400" b="1" dirty="0">
                <a:latin typeface="Century Gothic" panose="020B0502020202020204" pitchFamily="34" charset="0"/>
              </a:rPr>
              <a:t>salt</a:t>
            </a:r>
            <a:r>
              <a:rPr lang="en-US" sz="2400" dirty="0">
                <a:latin typeface="Century Gothic" panose="020B0502020202020204" pitchFamily="34" charset="0"/>
              </a:rPr>
              <a:t> and </a:t>
            </a:r>
            <a:r>
              <a:rPr lang="en-US" sz="2400" b="1" dirty="0">
                <a:latin typeface="Century Gothic" panose="020B0502020202020204" pitchFamily="34" charset="0"/>
              </a:rPr>
              <a:t>water.</a:t>
            </a:r>
          </a:p>
          <a:p>
            <a:pPr>
              <a:lnSpc>
                <a:spcPct val="150000"/>
              </a:lnSpc>
            </a:pPr>
            <a:r>
              <a:rPr lang="en-US" sz="2400" dirty="0">
                <a:latin typeface="Century Gothic" panose="020B0502020202020204" pitchFamily="34" charset="0"/>
              </a:rPr>
              <a:t>These can be metal oxides or metal hydroxides.</a:t>
            </a:r>
          </a:p>
          <a:p>
            <a:pPr>
              <a:lnSpc>
                <a:spcPct val="150000"/>
              </a:lnSpc>
            </a:pPr>
            <a:endParaRPr lang="en-US" sz="2000" dirty="0">
              <a:latin typeface="Century Gothic" panose="020B0502020202020204" pitchFamily="34" charset="0"/>
            </a:endParaRPr>
          </a:p>
          <a:p>
            <a:pPr>
              <a:lnSpc>
                <a:spcPct val="150000"/>
              </a:lnSpc>
            </a:pPr>
            <a:endParaRPr lang="en-US" sz="2000" dirty="0">
              <a:latin typeface="Century Gothic" panose="020B0502020202020204" pitchFamily="34" charset="0"/>
            </a:endParaRPr>
          </a:p>
          <a:p>
            <a:pPr>
              <a:lnSpc>
                <a:spcPct val="150000"/>
              </a:lnSpc>
            </a:pPr>
            <a:endParaRPr lang="en-US" sz="2400" dirty="0">
              <a:latin typeface="Century Gothic" panose="020B0502020202020204" pitchFamily="34" charset="0"/>
            </a:endParaRPr>
          </a:p>
          <a:p>
            <a:pPr>
              <a:lnSpc>
                <a:spcPct val="150000"/>
              </a:lnSpc>
            </a:pPr>
            <a:r>
              <a:rPr lang="en-GB" sz="2400" b="1" dirty="0">
                <a:latin typeface="Century Gothic" panose="020B0502020202020204" pitchFamily="34" charset="0"/>
              </a:rPr>
              <a:t>Metal Carbonates</a:t>
            </a:r>
          </a:p>
          <a:p>
            <a:pPr>
              <a:lnSpc>
                <a:spcPct val="150000"/>
              </a:lnSpc>
            </a:pPr>
            <a:r>
              <a:rPr lang="en-GB" sz="2400" dirty="0">
                <a:latin typeface="Century Gothic" panose="020B0502020202020204" pitchFamily="34" charset="0"/>
              </a:rPr>
              <a:t>A metal carbonate is a compound containing a </a:t>
            </a:r>
            <a:r>
              <a:rPr lang="en-GB" sz="2400" b="1" dirty="0">
                <a:latin typeface="Century Gothic" panose="020B0502020202020204" pitchFamily="34" charset="0"/>
              </a:rPr>
              <a:t>metal, carbon </a:t>
            </a:r>
            <a:r>
              <a:rPr lang="en-GB" sz="2400" dirty="0">
                <a:latin typeface="Century Gothic" panose="020B0502020202020204" pitchFamily="34" charset="0"/>
              </a:rPr>
              <a:t>and </a:t>
            </a:r>
            <a:r>
              <a:rPr lang="en-GB" sz="2400" b="1" dirty="0">
                <a:latin typeface="Century Gothic" panose="020B0502020202020204" pitchFamily="34" charset="0"/>
              </a:rPr>
              <a:t>oxygen</a:t>
            </a:r>
            <a:r>
              <a:rPr lang="en-GB" sz="2400" dirty="0">
                <a:latin typeface="Century Gothic" panose="020B0502020202020204" pitchFamily="34" charset="0"/>
              </a:rPr>
              <a:t>. They react with acids to produce a </a:t>
            </a:r>
            <a:r>
              <a:rPr lang="en-GB" sz="2400" b="1" dirty="0">
                <a:latin typeface="Century Gothic" panose="020B0502020202020204" pitchFamily="34" charset="0"/>
              </a:rPr>
              <a:t>salt</a:t>
            </a:r>
            <a:r>
              <a:rPr lang="en-GB" sz="2400" dirty="0">
                <a:latin typeface="Century Gothic" panose="020B0502020202020204" pitchFamily="34" charset="0"/>
              </a:rPr>
              <a:t>, </a:t>
            </a:r>
            <a:r>
              <a:rPr lang="en-GB" sz="2400" b="1" dirty="0">
                <a:latin typeface="Century Gothic" panose="020B0502020202020204" pitchFamily="34" charset="0"/>
              </a:rPr>
              <a:t>water</a:t>
            </a:r>
            <a:r>
              <a:rPr lang="en-GB" sz="2400" dirty="0">
                <a:latin typeface="Century Gothic" panose="020B0502020202020204" pitchFamily="34" charset="0"/>
              </a:rPr>
              <a:t> and </a:t>
            </a:r>
            <a:r>
              <a:rPr lang="en-GB" sz="2400" b="1" dirty="0">
                <a:latin typeface="Century Gothic" panose="020B0502020202020204" pitchFamily="34" charset="0"/>
              </a:rPr>
              <a:t>carbon dioxide.</a:t>
            </a:r>
          </a:p>
        </p:txBody>
      </p:sp>
      <p:sp>
        <p:nvSpPr>
          <p:cNvPr id="4" name="Rectangle 3">
            <a:extLst>
              <a:ext uri="{FF2B5EF4-FFF2-40B4-BE49-F238E27FC236}">
                <a16:creationId xmlns:a16="http://schemas.microsoft.com/office/drawing/2014/main" id="{6B24F6C1-038D-4AF0-9CA8-A99D5A98EBBB}"/>
              </a:ext>
            </a:extLst>
          </p:cNvPr>
          <p:cNvSpPr/>
          <p:nvPr/>
        </p:nvSpPr>
        <p:spPr>
          <a:xfrm>
            <a:off x="2946911" y="2454514"/>
            <a:ext cx="4278735" cy="576120"/>
          </a:xfrm>
          <a:prstGeom prst="rect">
            <a:avLst/>
          </a:prstGeom>
          <a:solidFill>
            <a:schemeClr val="accent1">
              <a:lumMod val="40000"/>
              <a:lumOff val="60000"/>
            </a:schemeClr>
          </a:solidFill>
        </p:spPr>
        <p:txBody>
          <a:bodyPr wrap="none">
            <a:spAutoFit/>
          </a:bodyPr>
          <a:lstStyle/>
          <a:p>
            <a:pPr algn="ctr">
              <a:lnSpc>
                <a:spcPct val="150000"/>
              </a:lnSpc>
            </a:pPr>
            <a:r>
              <a:rPr lang="en-US" sz="2400" dirty="0">
                <a:latin typeface="Century Gothic" panose="020B0502020202020204" pitchFamily="34" charset="0"/>
              </a:rPr>
              <a:t>Acid + Alkali → Salt + Water</a:t>
            </a:r>
          </a:p>
        </p:txBody>
      </p:sp>
      <p:sp>
        <p:nvSpPr>
          <p:cNvPr id="5" name="Rectangle 4">
            <a:extLst>
              <a:ext uri="{FF2B5EF4-FFF2-40B4-BE49-F238E27FC236}">
                <a16:creationId xmlns:a16="http://schemas.microsoft.com/office/drawing/2014/main" id="{DEFF2C5E-DFFB-4F0C-8CF5-0AA2896582D5}"/>
              </a:ext>
            </a:extLst>
          </p:cNvPr>
          <p:cNvSpPr/>
          <p:nvPr/>
        </p:nvSpPr>
        <p:spPr>
          <a:xfrm>
            <a:off x="1212641" y="6095721"/>
            <a:ext cx="8820043" cy="576120"/>
          </a:xfrm>
          <a:prstGeom prst="rect">
            <a:avLst/>
          </a:prstGeom>
          <a:solidFill>
            <a:schemeClr val="accent1">
              <a:lumMod val="40000"/>
              <a:lumOff val="60000"/>
            </a:schemeClr>
          </a:solidFill>
        </p:spPr>
        <p:txBody>
          <a:bodyPr wrap="none">
            <a:spAutoFit/>
          </a:bodyPr>
          <a:lstStyle/>
          <a:p>
            <a:pPr algn="ctr">
              <a:lnSpc>
                <a:spcPct val="150000"/>
              </a:lnSpc>
            </a:pPr>
            <a:r>
              <a:rPr lang="en-US" sz="2400" dirty="0">
                <a:latin typeface="Century Gothic" panose="020B0502020202020204" pitchFamily="34" charset="0"/>
              </a:rPr>
              <a:t>Acid + Metal Carbonate → Salt + Water + </a:t>
            </a:r>
            <a:r>
              <a:rPr lang="en-US" sz="2400" b="1" dirty="0">
                <a:latin typeface="Century Gothic" panose="020B0502020202020204" pitchFamily="34" charset="0"/>
              </a:rPr>
              <a:t>Carbon Dioxide</a:t>
            </a:r>
          </a:p>
        </p:txBody>
      </p:sp>
      <p:pic>
        <p:nvPicPr>
          <p:cNvPr id="7" name="Picture 6" descr="A picture containing text, vector graphics&#10;&#10;Description automatically generated">
            <a:extLst>
              <a:ext uri="{FF2B5EF4-FFF2-40B4-BE49-F238E27FC236}">
                <a16:creationId xmlns:a16="http://schemas.microsoft.com/office/drawing/2014/main" id="{73D198DB-1ACE-4814-9764-4E4C07D3C4AD}"/>
              </a:ext>
            </a:extLst>
          </p:cNvPr>
          <p:cNvPicPr>
            <a:picLocks noChangeAspect="1"/>
          </p:cNvPicPr>
          <p:nvPr/>
        </p:nvPicPr>
        <p:blipFill>
          <a:blip r:embed="rId3"/>
          <a:stretch>
            <a:fillRect/>
          </a:stretch>
        </p:blipFill>
        <p:spPr>
          <a:xfrm>
            <a:off x="8782414" y="3981682"/>
            <a:ext cx="2500540" cy="1875405"/>
          </a:xfrm>
          <a:prstGeom prst="rect">
            <a:avLst/>
          </a:prstGeom>
        </p:spPr>
      </p:pic>
      <p:sp>
        <p:nvSpPr>
          <p:cNvPr id="9" name="Oval 8">
            <a:extLst>
              <a:ext uri="{FF2B5EF4-FFF2-40B4-BE49-F238E27FC236}">
                <a16:creationId xmlns:a16="http://schemas.microsoft.com/office/drawing/2014/main" id="{1BDCE31D-F05D-4BD8-B0C4-76D6E7261CE7}"/>
              </a:ext>
            </a:extLst>
          </p:cNvPr>
          <p:cNvSpPr/>
          <p:nvPr/>
        </p:nvSpPr>
        <p:spPr>
          <a:xfrm>
            <a:off x="8434582" y="111378"/>
            <a:ext cx="3409586" cy="2818547"/>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Did you know?</a:t>
            </a:r>
          </a:p>
          <a:p>
            <a:pPr algn="ctr"/>
            <a:r>
              <a:rPr lang="en-US" sz="2400" dirty="0">
                <a:solidFill>
                  <a:schemeClr val="dk1"/>
                </a:solidFill>
                <a:latin typeface="Century Gothic" panose="020B0502020202020204" pitchFamily="34" charset="0"/>
                <a:ea typeface="Calibri"/>
                <a:cs typeface="Calibri"/>
                <a:sym typeface="Calibri"/>
              </a:rPr>
              <a:t>Calcium carbonate can be found in rocks as a mineral. </a:t>
            </a:r>
            <a:endParaRPr lang="en-GB" sz="2400" dirty="0">
              <a:solidFill>
                <a:schemeClr val="tx1"/>
              </a:solidFill>
              <a:latin typeface="Century Gothic" panose="020B0502020202020204" pitchFamily="34" charset="0"/>
            </a:endParaRPr>
          </a:p>
        </p:txBody>
      </p:sp>
      <p:sp>
        <p:nvSpPr>
          <p:cNvPr id="8" name="Rectangle 7">
            <a:extLst>
              <a:ext uri="{FF2B5EF4-FFF2-40B4-BE49-F238E27FC236}">
                <a16:creationId xmlns:a16="http://schemas.microsoft.com/office/drawing/2014/main" id="{6C6E3960-9F88-A64C-83DB-FFC36B42C742}"/>
              </a:ext>
            </a:extLst>
          </p:cNvPr>
          <p:cNvSpPr/>
          <p:nvPr/>
        </p:nvSpPr>
        <p:spPr>
          <a:xfrm>
            <a:off x="2980576" y="3055328"/>
            <a:ext cx="4211409" cy="576120"/>
          </a:xfrm>
          <a:prstGeom prst="rect">
            <a:avLst/>
          </a:prstGeom>
          <a:solidFill>
            <a:schemeClr val="accent1">
              <a:lumMod val="40000"/>
              <a:lumOff val="60000"/>
            </a:schemeClr>
          </a:solidFill>
        </p:spPr>
        <p:txBody>
          <a:bodyPr wrap="none">
            <a:spAutoFit/>
          </a:bodyPr>
          <a:lstStyle/>
          <a:p>
            <a:pPr algn="ctr">
              <a:lnSpc>
                <a:spcPct val="150000"/>
              </a:lnSpc>
            </a:pPr>
            <a:r>
              <a:rPr lang="en-US" sz="2400" dirty="0">
                <a:latin typeface="Century Gothic" panose="020B0502020202020204" pitchFamily="34" charset="0"/>
              </a:rPr>
              <a:t>Acid + Base → Salt + Water</a:t>
            </a:r>
          </a:p>
        </p:txBody>
      </p:sp>
    </p:spTree>
    <p:extLst>
      <p:ext uri="{BB962C8B-B14F-4D97-AF65-F5344CB8AC3E}">
        <p14:creationId xmlns:p14="http://schemas.microsoft.com/office/powerpoint/2010/main" val="2169413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AC06-E693-9A43-BE26-BC9517896374}"/>
              </a:ext>
            </a:extLst>
          </p:cNvPr>
          <p:cNvSpPr>
            <a:spLocks noGrp="1"/>
          </p:cNvSpPr>
          <p:nvPr>
            <p:ph type="title"/>
          </p:nvPr>
        </p:nvSpPr>
        <p:spPr>
          <a:xfrm>
            <a:off x="417337" y="-121022"/>
            <a:ext cx="10620000" cy="720000"/>
          </a:xfrm>
        </p:spPr>
        <p:txBody>
          <a:bodyPr>
            <a:normAutofit/>
          </a:bodyPr>
          <a:lstStyle/>
          <a:p>
            <a:r>
              <a:rPr lang="en-US" sz="2800" dirty="0">
                <a:latin typeface="Century Gothic" panose="020B0502020202020204" pitchFamily="34" charset="0"/>
              </a:rPr>
              <a:t>H</a:t>
            </a:r>
            <a:r>
              <a:rPr lang="en-GB" sz="2800" dirty="0">
                <a:latin typeface="Century Gothic" panose="020B0502020202020204" pitchFamily="34" charset="0"/>
              </a:rPr>
              <a:t>ow many ways can neutralisation happen?</a:t>
            </a:r>
            <a:endParaRPr lang="en-US" dirty="0">
              <a:latin typeface="Century Gothic" panose="020B0502020202020204" pitchFamily="34" charset="0"/>
            </a:endParaRPr>
          </a:p>
        </p:txBody>
      </p:sp>
      <p:sp>
        <p:nvSpPr>
          <p:cNvPr id="15" name="Rectangle 14">
            <a:extLst>
              <a:ext uri="{FF2B5EF4-FFF2-40B4-BE49-F238E27FC236}">
                <a16:creationId xmlns:a16="http://schemas.microsoft.com/office/drawing/2014/main" id="{78B53726-D191-0643-865D-D268A7EBCA54}"/>
              </a:ext>
            </a:extLst>
          </p:cNvPr>
          <p:cNvSpPr/>
          <p:nvPr/>
        </p:nvSpPr>
        <p:spPr>
          <a:xfrm>
            <a:off x="-83231" y="1685713"/>
            <a:ext cx="11621135" cy="4454104"/>
          </a:xfrm>
          <a:prstGeom prst="rect">
            <a:avLst/>
          </a:prstGeom>
        </p:spPr>
        <p:txBody>
          <a:bodyPr wrap="square">
            <a:spAutoFit/>
          </a:bodyPr>
          <a:lstStyle/>
          <a:p>
            <a:pPr lvl="1">
              <a:lnSpc>
                <a:spcPct val="150000"/>
              </a:lnSpc>
            </a:pPr>
            <a:r>
              <a:rPr lang="en-GB" sz="2400" dirty="0">
                <a:latin typeface="Century Gothic" panose="020B0502020202020204" pitchFamily="34" charset="0"/>
              </a:rPr>
              <a:t>Examples of </a:t>
            </a:r>
            <a:r>
              <a:rPr lang="en-GB" sz="2400" b="1" dirty="0">
                <a:latin typeface="Century Gothic" panose="020B0502020202020204" pitchFamily="34" charset="0"/>
              </a:rPr>
              <a:t>bases</a:t>
            </a:r>
            <a:r>
              <a:rPr lang="en-GB" sz="2400" dirty="0">
                <a:latin typeface="Century Gothic" panose="020B0502020202020204" pitchFamily="34" charset="0"/>
              </a:rPr>
              <a:t>: copper oxide (CuO), zinc oxide (ZnO)</a:t>
            </a:r>
          </a:p>
          <a:p>
            <a:pPr lvl="1">
              <a:lnSpc>
                <a:spcPct val="150000"/>
              </a:lnSpc>
            </a:pPr>
            <a:endParaRPr lang="en-GB" sz="2400" dirty="0">
              <a:latin typeface="Century Gothic" panose="020B0502020202020204" pitchFamily="34" charset="0"/>
            </a:endParaRPr>
          </a:p>
          <a:p>
            <a:pPr lvl="1">
              <a:lnSpc>
                <a:spcPct val="150000"/>
              </a:lnSpc>
            </a:pPr>
            <a:endParaRPr lang="en-GB" sz="2400" dirty="0">
              <a:latin typeface="Century Gothic" panose="020B0502020202020204" pitchFamily="34" charset="0"/>
            </a:endParaRPr>
          </a:p>
          <a:p>
            <a:pPr lvl="1">
              <a:lnSpc>
                <a:spcPct val="150000"/>
              </a:lnSpc>
            </a:pPr>
            <a:r>
              <a:rPr lang="en-GB" sz="2400" dirty="0">
                <a:latin typeface="Century Gothic" panose="020B0502020202020204" pitchFamily="34" charset="0"/>
              </a:rPr>
              <a:t>Examples of </a:t>
            </a:r>
            <a:r>
              <a:rPr lang="en-GB" sz="2400" b="1" dirty="0">
                <a:latin typeface="Century Gothic" panose="020B0502020202020204" pitchFamily="34" charset="0"/>
              </a:rPr>
              <a:t>alkalis</a:t>
            </a:r>
            <a:r>
              <a:rPr lang="en-GB" sz="2400" dirty="0">
                <a:latin typeface="Century Gothic" panose="020B0502020202020204" pitchFamily="34" charset="0"/>
              </a:rPr>
              <a:t>: sodium hydroxide (NaOH), potassium hydroxide (KOH)</a:t>
            </a:r>
          </a:p>
          <a:p>
            <a:pPr lvl="1">
              <a:lnSpc>
                <a:spcPct val="150000"/>
              </a:lnSpc>
            </a:pPr>
            <a:endParaRPr lang="en-GB" sz="2400" dirty="0">
              <a:latin typeface="Century Gothic" panose="020B0502020202020204" pitchFamily="34" charset="0"/>
            </a:endParaRPr>
          </a:p>
          <a:p>
            <a:pPr lvl="1">
              <a:lnSpc>
                <a:spcPct val="150000"/>
              </a:lnSpc>
            </a:pPr>
            <a:endParaRPr lang="en-GB" sz="2400" dirty="0">
              <a:latin typeface="Century Gothic" panose="020B0502020202020204" pitchFamily="34" charset="0"/>
            </a:endParaRPr>
          </a:p>
          <a:p>
            <a:pPr lvl="1">
              <a:lnSpc>
                <a:spcPct val="150000"/>
              </a:lnSpc>
            </a:pPr>
            <a:r>
              <a:rPr lang="en-US" sz="2400" dirty="0">
                <a:latin typeface="Century Gothic" panose="020B0502020202020204" pitchFamily="34" charset="0"/>
              </a:rPr>
              <a:t>Examples of </a:t>
            </a:r>
            <a:r>
              <a:rPr lang="en-US" sz="2400" b="1" dirty="0">
                <a:latin typeface="Century Gothic" panose="020B0502020202020204" pitchFamily="34" charset="0"/>
              </a:rPr>
              <a:t>carbonates</a:t>
            </a:r>
            <a:r>
              <a:rPr lang="en-US" sz="2400" dirty="0">
                <a:latin typeface="Century Gothic" panose="020B0502020202020204" pitchFamily="34" charset="0"/>
              </a:rPr>
              <a:t>: copper carbonate (CuCO</a:t>
            </a:r>
            <a:r>
              <a:rPr lang="en-US" sz="2400" baseline="-25000" dirty="0">
                <a:latin typeface="Century Gothic" panose="020B0502020202020204" pitchFamily="34" charset="0"/>
              </a:rPr>
              <a:t>3</a:t>
            </a:r>
            <a:r>
              <a:rPr lang="en-US" sz="2400" dirty="0">
                <a:latin typeface="Century Gothic" panose="020B0502020202020204" pitchFamily="34" charset="0"/>
              </a:rPr>
              <a:t>), calcium carbonate (CaCO</a:t>
            </a:r>
            <a:r>
              <a:rPr lang="en-US" sz="2400" baseline="-25000" dirty="0">
                <a:latin typeface="Century Gothic" panose="020B0502020202020204" pitchFamily="34" charset="0"/>
              </a:rPr>
              <a:t>3</a:t>
            </a:r>
            <a:r>
              <a:rPr lang="en-US" sz="2400" dirty="0">
                <a:latin typeface="Century Gothic" panose="020B0502020202020204" pitchFamily="34" charset="0"/>
              </a:rPr>
              <a:t>)</a:t>
            </a:r>
            <a:endParaRPr lang="en-GB" sz="2400" dirty="0">
              <a:latin typeface="Century Gothic" panose="020B0502020202020204" pitchFamily="34" charset="0"/>
            </a:endParaRPr>
          </a:p>
        </p:txBody>
      </p:sp>
      <p:sp>
        <p:nvSpPr>
          <p:cNvPr id="7" name="Rectangle 6">
            <a:extLst>
              <a:ext uri="{FF2B5EF4-FFF2-40B4-BE49-F238E27FC236}">
                <a16:creationId xmlns:a16="http://schemas.microsoft.com/office/drawing/2014/main" id="{6C7D3858-154F-458C-9EFC-99A9950F6A35}"/>
              </a:ext>
            </a:extLst>
          </p:cNvPr>
          <p:cNvSpPr/>
          <p:nvPr/>
        </p:nvSpPr>
        <p:spPr>
          <a:xfrm>
            <a:off x="417337" y="2614703"/>
            <a:ext cx="3926064" cy="576120"/>
          </a:xfrm>
          <a:prstGeom prst="rect">
            <a:avLst/>
          </a:prstGeom>
          <a:solidFill>
            <a:schemeClr val="accent1">
              <a:lumMod val="40000"/>
              <a:lumOff val="60000"/>
            </a:schemeClr>
          </a:solidFill>
        </p:spPr>
        <p:txBody>
          <a:bodyPr wrap="square">
            <a:spAutoFit/>
          </a:bodyPr>
          <a:lstStyle/>
          <a:p>
            <a:pPr>
              <a:lnSpc>
                <a:spcPct val="150000"/>
              </a:lnSpc>
            </a:pPr>
            <a:r>
              <a:rPr lang="en-US" sz="2400" b="1" dirty="0">
                <a:latin typeface="Century Gothic" panose="020B0502020202020204" pitchFamily="34" charset="0"/>
              </a:rPr>
              <a:t>Alkalis</a:t>
            </a:r>
            <a:r>
              <a:rPr lang="en-US" sz="2400" dirty="0">
                <a:latin typeface="Century Gothic" panose="020B0502020202020204" pitchFamily="34" charset="0"/>
              </a:rPr>
              <a:t> are </a:t>
            </a:r>
            <a:r>
              <a:rPr lang="en-US" sz="2400" b="1" dirty="0">
                <a:latin typeface="Century Gothic" panose="020B0502020202020204" pitchFamily="34" charset="0"/>
              </a:rPr>
              <a:t>soluble</a:t>
            </a:r>
            <a:r>
              <a:rPr lang="en-US" sz="2400" dirty="0">
                <a:latin typeface="Century Gothic" panose="020B0502020202020204" pitchFamily="34" charset="0"/>
              </a:rPr>
              <a:t> </a:t>
            </a:r>
            <a:r>
              <a:rPr lang="en-US" sz="2400" b="1" dirty="0">
                <a:latin typeface="Century Gothic" panose="020B0502020202020204" pitchFamily="34" charset="0"/>
              </a:rPr>
              <a:t>bases</a:t>
            </a:r>
            <a:r>
              <a:rPr lang="en-US" sz="2400" dirty="0">
                <a:latin typeface="Century Gothic" panose="020B0502020202020204" pitchFamily="34" charset="0"/>
              </a:rPr>
              <a:t>.</a:t>
            </a:r>
          </a:p>
        </p:txBody>
      </p:sp>
      <p:sp>
        <p:nvSpPr>
          <p:cNvPr id="3" name="Rectangle 2">
            <a:extLst>
              <a:ext uri="{FF2B5EF4-FFF2-40B4-BE49-F238E27FC236}">
                <a16:creationId xmlns:a16="http://schemas.microsoft.com/office/drawing/2014/main" id="{CAD2D828-D25F-4E88-8695-BD36063C49B3}"/>
              </a:ext>
            </a:extLst>
          </p:cNvPr>
          <p:cNvSpPr/>
          <p:nvPr/>
        </p:nvSpPr>
        <p:spPr>
          <a:xfrm>
            <a:off x="3048000" y="3105835"/>
            <a:ext cx="6096000" cy="461665"/>
          </a:xfrm>
          <a:prstGeom prst="rect">
            <a:avLst/>
          </a:prstGeom>
        </p:spPr>
        <p:txBody>
          <a:bodyPr>
            <a:spAutoFit/>
          </a:bodyPr>
          <a:lstStyle/>
          <a:p>
            <a:endParaRPr lang="en-GB" sz="2400" dirty="0">
              <a:latin typeface="Century Gothic" panose="020B0502020202020204" pitchFamily="34" charset="0"/>
            </a:endParaRPr>
          </a:p>
        </p:txBody>
      </p:sp>
      <p:sp>
        <p:nvSpPr>
          <p:cNvPr id="9" name="Rectangle 8">
            <a:extLst>
              <a:ext uri="{FF2B5EF4-FFF2-40B4-BE49-F238E27FC236}">
                <a16:creationId xmlns:a16="http://schemas.microsoft.com/office/drawing/2014/main" id="{56888376-103B-4ED0-A70E-96F2AA13246B}"/>
              </a:ext>
            </a:extLst>
          </p:cNvPr>
          <p:cNvSpPr/>
          <p:nvPr/>
        </p:nvSpPr>
        <p:spPr>
          <a:xfrm>
            <a:off x="417336" y="884930"/>
            <a:ext cx="10620000" cy="830997"/>
          </a:xfrm>
          <a:prstGeom prst="rect">
            <a:avLst/>
          </a:prstGeom>
          <a:solidFill>
            <a:schemeClr val="accent1">
              <a:lumMod val="40000"/>
              <a:lumOff val="60000"/>
            </a:schemeClr>
          </a:solidFill>
        </p:spPr>
        <p:txBody>
          <a:bodyPr wrap="square">
            <a:spAutoFit/>
          </a:bodyPr>
          <a:lstStyle/>
          <a:p>
            <a:r>
              <a:rPr lang="en-US" sz="2400" dirty="0">
                <a:solidFill>
                  <a:srgbClr val="111111"/>
                </a:solidFill>
                <a:latin typeface="Century Gothic" panose="020B0502020202020204" pitchFamily="34" charset="0"/>
              </a:rPr>
              <a:t>A</a:t>
            </a:r>
            <a:r>
              <a:rPr lang="en-US" sz="2400" b="1" dirty="0">
                <a:solidFill>
                  <a:srgbClr val="111111"/>
                </a:solidFill>
                <a:latin typeface="Century Gothic" panose="020B0502020202020204" pitchFamily="34" charset="0"/>
              </a:rPr>
              <a:t> base </a:t>
            </a:r>
            <a:r>
              <a:rPr lang="en-US" sz="2400" dirty="0">
                <a:solidFill>
                  <a:srgbClr val="111111"/>
                </a:solidFill>
                <a:latin typeface="Century Gothic" panose="020B0502020202020204" pitchFamily="34" charset="0"/>
              </a:rPr>
              <a:t>is a substance that can react with acids and neutralise them. Most are </a:t>
            </a:r>
            <a:r>
              <a:rPr lang="en-US" sz="2400" b="1" dirty="0">
                <a:solidFill>
                  <a:srgbClr val="111111"/>
                </a:solidFill>
                <a:latin typeface="Century Gothic" panose="020B0502020202020204" pitchFamily="34" charset="0"/>
              </a:rPr>
              <a:t>insoluble</a:t>
            </a:r>
            <a:r>
              <a:rPr lang="en-US" sz="2400" dirty="0">
                <a:solidFill>
                  <a:srgbClr val="111111"/>
                </a:solidFill>
                <a:latin typeface="Century Gothic" panose="020B0502020202020204" pitchFamily="34" charset="0"/>
              </a:rPr>
              <a:t>.</a:t>
            </a:r>
            <a:endParaRPr lang="en-GB" sz="2400" b="1" dirty="0">
              <a:latin typeface="Century Gothic" panose="020B0502020202020204" pitchFamily="34" charset="0"/>
            </a:endParaRPr>
          </a:p>
        </p:txBody>
      </p:sp>
      <p:sp>
        <p:nvSpPr>
          <p:cNvPr id="10" name="Rectangle 9">
            <a:extLst>
              <a:ext uri="{FF2B5EF4-FFF2-40B4-BE49-F238E27FC236}">
                <a16:creationId xmlns:a16="http://schemas.microsoft.com/office/drawing/2014/main" id="{48C5CD1F-E4FE-49E0-A33C-40554E5DFE6C}"/>
              </a:ext>
            </a:extLst>
          </p:cNvPr>
          <p:cNvSpPr/>
          <p:nvPr/>
        </p:nvSpPr>
        <p:spPr>
          <a:xfrm>
            <a:off x="417337" y="4225322"/>
            <a:ext cx="10620000" cy="830997"/>
          </a:xfrm>
          <a:prstGeom prst="rect">
            <a:avLst/>
          </a:prstGeom>
          <a:solidFill>
            <a:schemeClr val="accent1">
              <a:lumMod val="40000"/>
              <a:lumOff val="60000"/>
            </a:schemeClr>
          </a:solidFill>
        </p:spPr>
        <p:txBody>
          <a:bodyPr wrap="square">
            <a:spAutoFit/>
          </a:bodyPr>
          <a:lstStyle/>
          <a:p>
            <a:r>
              <a:rPr lang="en-US" sz="2400" b="1" dirty="0">
                <a:solidFill>
                  <a:srgbClr val="111111"/>
                </a:solidFill>
                <a:latin typeface="Century Gothic" panose="020B0502020202020204" pitchFamily="34" charset="0"/>
              </a:rPr>
              <a:t>Carbonates </a:t>
            </a:r>
            <a:r>
              <a:rPr lang="en-US" sz="2400" dirty="0">
                <a:solidFill>
                  <a:srgbClr val="111111"/>
                </a:solidFill>
                <a:latin typeface="Century Gothic" panose="020B0502020202020204" pitchFamily="34" charset="0"/>
              </a:rPr>
              <a:t>are </a:t>
            </a:r>
            <a:r>
              <a:rPr lang="en-US" sz="2400" b="1" dirty="0">
                <a:solidFill>
                  <a:srgbClr val="111111"/>
                </a:solidFill>
                <a:latin typeface="Century Gothic" panose="020B0502020202020204" pitchFamily="34" charset="0"/>
              </a:rPr>
              <a:t>bases</a:t>
            </a:r>
            <a:r>
              <a:rPr lang="en-US" sz="2400" dirty="0">
                <a:solidFill>
                  <a:srgbClr val="111111"/>
                </a:solidFill>
                <a:latin typeface="Century Gothic" panose="020B0502020202020204" pitchFamily="34" charset="0"/>
              </a:rPr>
              <a:t>, they are insoluble and neutralise acids to make salt, water and carbon dioxide.</a:t>
            </a:r>
            <a:endParaRPr lang="en-GB" sz="2400" dirty="0">
              <a:latin typeface="Century Gothic" panose="020B0502020202020204" pitchFamily="34" charset="0"/>
            </a:endParaRPr>
          </a:p>
        </p:txBody>
      </p:sp>
    </p:spTree>
    <p:extLst>
      <p:ext uri="{BB962C8B-B14F-4D97-AF65-F5344CB8AC3E}">
        <p14:creationId xmlns:p14="http://schemas.microsoft.com/office/powerpoint/2010/main" val="12944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8506" y="187630"/>
            <a:ext cx="11059160" cy="461665"/>
          </a:xfrm>
          <a:prstGeom prst="rect">
            <a:avLst/>
          </a:prstGeom>
          <a:noFill/>
        </p:spPr>
        <p:txBody>
          <a:bodyPr wrap="square" rtlCol="0">
            <a:spAutoFit/>
          </a:bodyPr>
          <a:lstStyle/>
          <a:p>
            <a:r>
              <a:rPr lang="en-GB" sz="2400" b="1" dirty="0">
                <a:latin typeface="Century Gothic" panose="020B0502020202020204" pitchFamily="34" charset="0"/>
              </a:rPr>
              <a:t>Neutralisation reactions</a:t>
            </a:r>
          </a:p>
        </p:txBody>
      </p:sp>
      <p:sp>
        <p:nvSpPr>
          <p:cNvPr id="2" name="TextBox 1">
            <a:extLst>
              <a:ext uri="{FF2B5EF4-FFF2-40B4-BE49-F238E27FC236}">
                <a16:creationId xmlns:a16="http://schemas.microsoft.com/office/drawing/2014/main" id="{E68AE033-1C27-4D0B-9156-FB15ADC0F623}"/>
              </a:ext>
            </a:extLst>
          </p:cNvPr>
          <p:cNvSpPr txBox="1"/>
          <p:nvPr/>
        </p:nvSpPr>
        <p:spPr>
          <a:xfrm>
            <a:off x="328507" y="1003504"/>
            <a:ext cx="11059159" cy="1684115"/>
          </a:xfrm>
          <a:prstGeom prst="rect">
            <a:avLst/>
          </a:prstGeom>
          <a:noFill/>
        </p:spPr>
        <p:txBody>
          <a:bodyPr wrap="square" rtlCol="0">
            <a:spAutoFit/>
          </a:bodyPr>
          <a:lstStyle/>
          <a:p>
            <a:pPr>
              <a:lnSpc>
                <a:spcPct val="150000"/>
              </a:lnSpc>
            </a:pPr>
            <a:r>
              <a:rPr lang="en-GB" sz="2400" dirty="0">
                <a:latin typeface="Century Gothic" panose="020B0502020202020204" pitchFamily="34" charset="0"/>
              </a:rPr>
              <a:t>Acid + alkali → </a:t>
            </a:r>
            <a:r>
              <a:rPr lang="en-GB" sz="2400" i="1" dirty="0">
                <a:latin typeface="Century Gothic" panose="020B0502020202020204" pitchFamily="34" charset="0"/>
              </a:rPr>
              <a:t>salt</a:t>
            </a:r>
            <a:r>
              <a:rPr lang="en-GB" sz="2400" dirty="0">
                <a:latin typeface="Century Gothic" panose="020B0502020202020204" pitchFamily="34" charset="0"/>
              </a:rPr>
              <a:t> + </a:t>
            </a:r>
            <a:r>
              <a:rPr lang="en-GB" sz="2400" u="sng" dirty="0">
                <a:latin typeface="Century Gothic" panose="020B0502020202020204" pitchFamily="34" charset="0"/>
              </a:rPr>
              <a:t>water</a:t>
            </a:r>
          </a:p>
          <a:p>
            <a:pPr>
              <a:lnSpc>
                <a:spcPct val="150000"/>
              </a:lnSpc>
            </a:pPr>
            <a:r>
              <a:rPr lang="en-GB" sz="2400" dirty="0">
                <a:latin typeface="Century Gothic" panose="020B0502020202020204" pitchFamily="34" charset="0"/>
              </a:rPr>
              <a:t>Acid + base → </a:t>
            </a:r>
            <a:r>
              <a:rPr lang="en-GB" sz="2400" i="1" dirty="0">
                <a:latin typeface="Century Gothic" panose="020B0502020202020204" pitchFamily="34" charset="0"/>
              </a:rPr>
              <a:t>salt</a:t>
            </a:r>
            <a:r>
              <a:rPr lang="en-GB" sz="2400" dirty="0">
                <a:latin typeface="Century Gothic" panose="020B0502020202020204" pitchFamily="34" charset="0"/>
              </a:rPr>
              <a:t> + </a:t>
            </a:r>
            <a:r>
              <a:rPr lang="en-GB" sz="2400" u="sng" dirty="0">
                <a:latin typeface="Century Gothic" panose="020B0502020202020204" pitchFamily="34" charset="0"/>
              </a:rPr>
              <a:t>water</a:t>
            </a:r>
          </a:p>
          <a:p>
            <a:pPr>
              <a:lnSpc>
                <a:spcPct val="150000"/>
              </a:lnSpc>
            </a:pPr>
            <a:r>
              <a:rPr lang="en-GB" sz="2400" dirty="0">
                <a:latin typeface="Century Gothic" panose="020B0502020202020204" pitchFamily="34" charset="0"/>
              </a:rPr>
              <a:t>Acid + metal carbonate → </a:t>
            </a:r>
            <a:r>
              <a:rPr lang="en-GB" sz="2400" i="1" dirty="0">
                <a:latin typeface="Century Gothic" panose="020B0502020202020204" pitchFamily="34" charset="0"/>
              </a:rPr>
              <a:t>salt</a:t>
            </a:r>
            <a:r>
              <a:rPr lang="en-GB" sz="2400" dirty="0">
                <a:latin typeface="Century Gothic" panose="020B0502020202020204" pitchFamily="34" charset="0"/>
              </a:rPr>
              <a:t> + </a:t>
            </a:r>
            <a:r>
              <a:rPr lang="en-GB" sz="2400" u="sng" dirty="0">
                <a:latin typeface="Century Gothic" panose="020B0502020202020204" pitchFamily="34" charset="0"/>
              </a:rPr>
              <a:t>water</a:t>
            </a:r>
            <a:r>
              <a:rPr lang="en-GB" sz="2400" dirty="0">
                <a:latin typeface="Century Gothic" panose="020B0502020202020204" pitchFamily="34" charset="0"/>
              </a:rPr>
              <a:t> + carbon dioxide</a:t>
            </a:r>
          </a:p>
        </p:txBody>
      </p:sp>
      <p:sp>
        <p:nvSpPr>
          <p:cNvPr id="4" name="TextBox 3">
            <a:extLst>
              <a:ext uri="{FF2B5EF4-FFF2-40B4-BE49-F238E27FC236}">
                <a16:creationId xmlns:a16="http://schemas.microsoft.com/office/drawing/2014/main" id="{AFAFABE1-3A79-4774-AC8D-59F7B182136D}"/>
              </a:ext>
            </a:extLst>
          </p:cNvPr>
          <p:cNvSpPr txBox="1"/>
          <p:nvPr/>
        </p:nvSpPr>
        <p:spPr>
          <a:xfrm>
            <a:off x="328506" y="2934566"/>
            <a:ext cx="7986743" cy="461665"/>
          </a:xfrm>
          <a:prstGeom prst="rect">
            <a:avLst/>
          </a:prstGeom>
          <a:noFill/>
        </p:spPr>
        <p:txBody>
          <a:bodyPr wrap="square" rtlCol="0">
            <a:spAutoFit/>
          </a:bodyPr>
          <a:lstStyle/>
          <a:p>
            <a:r>
              <a:rPr lang="en-GB" sz="2400" dirty="0">
                <a:latin typeface="Century Gothic" panose="020B0502020202020204" pitchFamily="34" charset="0"/>
              </a:rPr>
              <a:t>These are neutralisation reactions because: </a:t>
            </a:r>
          </a:p>
        </p:txBody>
      </p:sp>
      <p:grpSp>
        <p:nvGrpSpPr>
          <p:cNvPr id="26" name="Group 25">
            <a:extLst>
              <a:ext uri="{FF2B5EF4-FFF2-40B4-BE49-F238E27FC236}">
                <a16:creationId xmlns:a16="http://schemas.microsoft.com/office/drawing/2014/main" id="{DBEF8A50-B885-4F0D-8C54-91A19CA5A90A}"/>
              </a:ext>
            </a:extLst>
          </p:cNvPr>
          <p:cNvGrpSpPr/>
          <p:nvPr/>
        </p:nvGrpSpPr>
        <p:grpSpPr>
          <a:xfrm>
            <a:off x="508001" y="3967585"/>
            <a:ext cx="11175998" cy="1074111"/>
            <a:chOff x="3730483" y="2481307"/>
            <a:chExt cx="11175998" cy="1074111"/>
          </a:xfrm>
        </p:grpSpPr>
        <p:sp>
          <p:nvSpPr>
            <p:cNvPr id="5" name="Rectangle 4">
              <a:extLst>
                <a:ext uri="{FF2B5EF4-FFF2-40B4-BE49-F238E27FC236}">
                  <a16:creationId xmlns:a16="http://schemas.microsoft.com/office/drawing/2014/main" id="{1976B57E-742F-4C9A-BA06-02386661B9F6}"/>
                </a:ext>
              </a:extLst>
            </p:cNvPr>
            <p:cNvSpPr/>
            <p:nvPr/>
          </p:nvSpPr>
          <p:spPr>
            <a:xfrm>
              <a:off x="3730483" y="2509896"/>
              <a:ext cx="2082800" cy="1009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latin typeface="Century Gothic" panose="020B0502020202020204" pitchFamily="34" charset="0"/>
                </a:rPr>
                <a:t>Acid</a:t>
              </a:r>
            </a:p>
          </p:txBody>
        </p:sp>
        <p:sp>
          <p:nvSpPr>
            <p:cNvPr id="22" name="Rectangle 21">
              <a:extLst>
                <a:ext uri="{FF2B5EF4-FFF2-40B4-BE49-F238E27FC236}">
                  <a16:creationId xmlns:a16="http://schemas.microsoft.com/office/drawing/2014/main" id="{3056E3D1-F472-48EF-A22A-7A02C9D56EF6}"/>
                </a:ext>
              </a:extLst>
            </p:cNvPr>
            <p:cNvSpPr/>
            <p:nvPr/>
          </p:nvSpPr>
          <p:spPr>
            <a:xfrm>
              <a:off x="6502960" y="2481307"/>
              <a:ext cx="2082800" cy="103842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latin typeface="Century Gothic" panose="020B0502020202020204" pitchFamily="34" charset="0"/>
                </a:rPr>
                <a:t>Alkali/Base or metal carbonate</a:t>
              </a:r>
            </a:p>
          </p:txBody>
        </p:sp>
        <p:sp>
          <p:nvSpPr>
            <p:cNvPr id="23" name="Rectangle 22">
              <a:extLst>
                <a:ext uri="{FF2B5EF4-FFF2-40B4-BE49-F238E27FC236}">
                  <a16:creationId xmlns:a16="http://schemas.microsoft.com/office/drawing/2014/main" id="{F36C6FE8-D731-4B5C-A1C8-4AF85D52F005}"/>
                </a:ext>
              </a:extLst>
            </p:cNvPr>
            <p:cNvSpPr/>
            <p:nvPr/>
          </p:nvSpPr>
          <p:spPr>
            <a:xfrm>
              <a:off x="9404083" y="2496518"/>
              <a:ext cx="1580489" cy="1058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Century Gothic" panose="020B0502020202020204" pitchFamily="34" charset="0"/>
                </a:rPr>
                <a:t>water</a:t>
              </a:r>
            </a:p>
          </p:txBody>
        </p:sp>
        <p:sp>
          <p:nvSpPr>
            <p:cNvPr id="6" name="Rectangle 5">
              <a:extLst>
                <a:ext uri="{FF2B5EF4-FFF2-40B4-BE49-F238E27FC236}">
                  <a16:creationId xmlns:a16="http://schemas.microsoft.com/office/drawing/2014/main" id="{248DFDB8-547B-4D23-B1C4-66F20E027316}"/>
                </a:ext>
              </a:extLst>
            </p:cNvPr>
            <p:cNvSpPr/>
            <p:nvPr/>
          </p:nvSpPr>
          <p:spPr>
            <a:xfrm>
              <a:off x="5973287" y="2702802"/>
              <a:ext cx="338554" cy="400110"/>
            </a:xfrm>
            <a:prstGeom prst="rect">
              <a:avLst/>
            </a:prstGeom>
          </p:spPr>
          <p:txBody>
            <a:bodyPr wrap="none">
              <a:spAutoFit/>
            </a:bodyPr>
            <a:lstStyle/>
            <a:p>
              <a:r>
                <a:rPr lang="en-GB" sz="2000" b="1" dirty="0">
                  <a:latin typeface="Century Gothic" panose="020B0502020202020204" pitchFamily="34" charset="0"/>
                </a:rPr>
                <a:t>+</a:t>
              </a:r>
            </a:p>
          </p:txBody>
        </p:sp>
        <p:sp>
          <p:nvSpPr>
            <p:cNvPr id="10" name="Rectangle 9">
              <a:extLst>
                <a:ext uri="{FF2B5EF4-FFF2-40B4-BE49-F238E27FC236}">
                  <a16:creationId xmlns:a16="http://schemas.microsoft.com/office/drawing/2014/main" id="{899680A4-501B-4475-877B-E422A3270540}"/>
                </a:ext>
              </a:extLst>
            </p:cNvPr>
            <p:cNvSpPr/>
            <p:nvPr/>
          </p:nvSpPr>
          <p:spPr>
            <a:xfrm>
              <a:off x="8710894" y="2572158"/>
              <a:ext cx="441146" cy="400110"/>
            </a:xfrm>
            <a:prstGeom prst="rect">
              <a:avLst/>
            </a:prstGeom>
          </p:spPr>
          <p:txBody>
            <a:bodyPr wrap="none">
              <a:spAutoFit/>
            </a:bodyPr>
            <a:lstStyle/>
            <a:p>
              <a:r>
                <a:rPr lang="en-GB" sz="2000" b="1" dirty="0">
                  <a:latin typeface="Century Gothic" panose="020B0502020202020204" pitchFamily="34" charset="0"/>
                </a:rPr>
                <a:t>→</a:t>
              </a:r>
            </a:p>
          </p:txBody>
        </p:sp>
        <p:sp>
          <p:nvSpPr>
            <p:cNvPr id="25" name="Rectangle 24">
              <a:extLst>
                <a:ext uri="{FF2B5EF4-FFF2-40B4-BE49-F238E27FC236}">
                  <a16:creationId xmlns:a16="http://schemas.microsoft.com/office/drawing/2014/main" id="{304C5B2C-1A70-444F-90BD-3948D0D9D87A}"/>
                </a:ext>
              </a:extLst>
            </p:cNvPr>
            <p:cNvSpPr/>
            <p:nvPr/>
          </p:nvSpPr>
          <p:spPr>
            <a:xfrm>
              <a:off x="11236615" y="2702802"/>
              <a:ext cx="3669866" cy="400110"/>
            </a:xfrm>
            <a:prstGeom prst="rect">
              <a:avLst/>
            </a:prstGeom>
          </p:spPr>
          <p:txBody>
            <a:bodyPr wrap="square">
              <a:spAutoFit/>
            </a:bodyPr>
            <a:lstStyle/>
            <a:p>
              <a:r>
                <a:rPr lang="en-GB" sz="2000" b="1" dirty="0">
                  <a:latin typeface="Century Gothic" panose="020B0502020202020204" pitchFamily="34" charset="0"/>
                </a:rPr>
                <a:t>+ salt (and carbon dioxide) </a:t>
              </a:r>
            </a:p>
          </p:txBody>
        </p:sp>
      </p:grpSp>
      <p:sp>
        <p:nvSpPr>
          <p:cNvPr id="3" name="TextBox 2">
            <a:extLst>
              <a:ext uri="{FF2B5EF4-FFF2-40B4-BE49-F238E27FC236}">
                <a16:creationId xmlns:a16="http://schemas.microsoft.com/office/drawing/2014/main" id="{FBBA0826-AEC3-1A4B-8B12-C82F8429A6CA}"/>
              </a:ext>
            </a:extLst>
          </p:cNvPr>
          <p:cNvSpPr txBox="1"/>
          <p:nvPr/>
        </p:nvSpPr>
        <p:spPr>
          <a:xfrm>
            <a:off x="508001" y="5703901"/>
            <a:ext cx="8334333" cy="461665"/>
          </a:xfrm>
          <a:prstGeom prst="rect">
            <a:avLst/>
          </a:prstGeom>
          <a:noFill/>
        </p:spPr>
        <p:txBody>
          <a:bodyPr wrap="none" rtlCol="0">
            <a:spAutoFit/>
          </a:bodyPr>
          <a:lstStyle/>
          <a:p>
            <a:r>
              <a:rPr lang="en-GB" sz="2400" dirty="0">
                <a:latin typeface="Century Gothic" panose="020B0502020202020204" pitchFamily="34" charset="0"/>
              </a:rPr>
              <a:t>Acid + metal reactions are </a:t>
            </a:r>
            <a:r>
              <a:rPr lang="en-GB" sz="2400" b="1" dirty="0">
                <a:latin typeface="Century Gothic" panose="020B0502020202020204" pitchFamily="34" charset="0"/>
              </a:rPr>
              <a:t>not</a:t>
            </a:r>
            <a:r>
              <a:rPr lang="en-GB" sz="2400" dirty="0">
                <a:latin typeface="Century Gothic" panose="020B0502020202020204" pitchFamily="34" charset="0"/>
              </a:rPr>
              <a:t> neutralisation reactions.</a:t>
            </a:r>
          </a:p>
        </p:txBody>
      </p:sp>
    </p:spTree>
    <p:extLst>
      <p:ext uri="{BB962C8B-B14F-4D97-AF65-F5344CB8AC3E}">
        <p14:creationId xmlns:p14="http://schemas.microsoft.com/office/powerpoint/2010/main" val="35146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F038F-0A39-3E41-80F0-F3D9E66137C7}"/>
              </a:ext>
            </a:extLst>
          </p:cNvPr>
          <p:cNvSpPr>
            <a:spLocks noGrp="1"/>
          </p:cNvSpPr>
          <p:nvPr>
            <p:ph type="title"/>
          </p:nvPr>
        </p:nvSpPr>
        <p:spPr/>
        <p:txBody>
          <a:bodyPr>
            <a:normAutofit/>
          </a:bodyPr>
          <a:lstStyle/>
          <a:p>
            <a:r>
              <a:rPr lang="en-GB" sz="2800">
                <a:solidFill>
                  <a:schemeClr val="dk1"/>
                </a:solidFill>
                <a:latin typeface="Century Gothic" panose="020B0502020202020204" pitchFamily="34" charset="0"/>
                <a:ea typeface="Century Gothic"/>
                <a:cs typeface="Century Gothic"/>
                <a:sym typeface="Century Gothic"/>
              </a:rPr>
              <a:t>Naming salts</a:t>
            </a:r>
            <a:endParaRPr lang="en-US">
              <a:latin typeface="Century Gothic" panose="020B0502020202020204" pitchFamily="34" charset="0"/>
            </a:endParaRPr>
          </a:p>
        </p:txBody>
      </p:sp>
      <p:sp>
        <p:nvSpPr>
          <p:cNvPr id="14" name="Google Shape;169;p4">
            <a:extLst>
              <a:ext uri="{FF2B5EF4-FFF2-40B4-BE49-F238E27FC236}">
                <a16:creationId xmlns:a16="http://schemas.microsoft.com/office/drawing/2014/main" id="{5AE553A7-B602-0246-A43C-678F16F06C71}"/>
              </a:ext>
            </a:extLst>
          </p:cNvPr>
          <p:cNvSpPr/>
          <p:nvPr/>
        </p:nvSpPr>
        <p:spPr>
          <a:xfrm>
            <a:off x="219978" y="1578987"/>
            <a:ext cx="10940022" cy="3785611"/>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pPr>
            <a:r>
              <a:rPr lang="en-GB" sz="2400" dirty="0">
                <a:solidFill>
                  <a:schemeClr val="dk1"/>
                </a:solidFill>
                <a:latin typeface="Century Gothic" panose="020B0502020202020204" pitchFamily="34" charset="0"/>
                <a:ea typeface="Century Gothic"/>
                <a:cs typeface="Century Gothic"/>
                <a:sym typeface="Century Gothic"/>
              </a:rPr>
              <a:t>e.g. hydrochloric acid + sodium hydroxide → </a:t>
            </a:r>
            <a:r>
              <a:rPr lang="en-GB" sz="2400" b="1" dirty="0">
                <a:solidFill>
                  <a:schemeClr val="dk1"/>
                </a:solidFill>
                <a:latin typeface="Century Gothic" panose="020B0502020202020204" pitchFamily="34" charset="0"/>
                <a:ea typeface="Century Gothic"/>
                <a:cs typeface="Century Gothic"/>
                <a:sym typeface="Century Gothic"/>
              </a:rPr>
              <a:t>sodium </a:t>
            </a:r>
            <a:r>
              <a:rPr lang="en-GB" sz="2400" b="1" dirty="0">
                <a:solidFill>
                  <a:schemeClr val="accent1"/>
                </a:solidFill>
                <a:latin typeface="Century Gothic" panose="020B0502020202020204" pitchFamily="34" charset="0"/>
                <a:ea typeface="Century Gothic"/>
                <a:cs typeface="Century Gothic"/>
                <a:sym typeface="Century Gothic"/>
              </a:rPr>
              <a:t>chloride</a:t>
            </a:r>
            <a:r>
              <a:rPr lang="en-GB" sz="2400" b="1" dirty="0">
                <a:solidFill>
                  <a:srgbClr val="FF0000"/>
                </a:solidFill>
                <a:latin typeface="Century Gothic" panose="020B0502020202020204" pitchFamily="34" charset="0"/>
                <a:ea typeface="Century Gothic"/>
                <a:cs typeface="Century Gothic"/>
                <a:sym typeface="Century Gothic"/>
              </a:rPr>
              <a:t> </a:t>
            </a:r>
            <a:r>
              <a:rPr lang="en-GB" sz="2400" dirty="0">
                <a:solidFill>
                  <a:schemeClr val="dk1"/>
                </a:solidFill>
                <a:latin typeface="Century Gothic" panose="020B0502020202020204" pitchFamily="34" charset="0"/>
                <a:ea typeface="Century Gothic"/>
                <a:cs typeface="Century Gothic"/>
                <a:sym typeface="Century Gothic"/>
              </a:rPr>
              <a:t>+ water</a:t>
            </a:r>
            <a:endParaRPr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lang="en-GB"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lang="en-GB"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sz="2400" dirty="0">
              <a:solidFill>
                <a:schemeClr val="dk1"/>
              </a:solidFill>
              <a:latin typeface="Century Gothic" panose="020B0502020202020204" pitchFamily="34" charset="0"/>
              <a:ea typeface="Century Gothic"/>
              <a:cs typeface="Century Gothic"/>
              <a:sym typeface="Century Gothic"/>
            </a:endParaRPr>
          </a:p>
          <a:p>
            <a:pPr lvl="0"/>
            <a:r>
              <a:rPr lang="en-GB" sz="2400" dirty="0">
                <a:solidFill>
                  <a:schemeClr val="dk1"/>
                </a:solidFill>
                <a:latin typeface="Century Gothic" panose="020B0502020202020204" pitchFamily="34" charset="0"/>
                <a:ea typeface="Century Gothic"/>
                <a:cs typeface="Century Gothic"/>
                <a:sym typeface="Century Gothic"/>
              </a:rPr>
              <a:t>e.g. nitric acid + sodium hydroxide → </a:t>
            </a:r>
            <a:r>
              <a:rPr lang="en-GB" sz="2400" b="1" dirty="0">
                <a:solidFill>
                  <a:schemeClr val="dk1"/>
                </a:solidFill>
                <a:latin typeface="Century Gothic" panose="020B0502020202020204" pitchFamily="34" charset="0"/>
                <a:ea typeface="Century Gothic"/>
                <a:cs typeface="Century Gothic"/>
                <a:sym typeface="Century Gothic"/>
              </a:rPr>
              <a:t>sodium </a:t>
            </a:r>
            <a:r>
              <a:rPr lang="en-GB" sz="2400" b="1" dirty="0">
                <a:solidFill>
                  <a:schemeClr val="accent1"/>
                </a:solidFill>
                <a:latin typeface="Century Gothic" panose="020B0502020202020204" pitchFamily="34" charset="0"/>
                <a:ea typeface="Century Gothic"/>
                <a:cs typeface="Century Gothic"/>
                <a:sym typeface="Century Gothic"/>
              </a:rPr>
              <a:t>nitrate</a:t>
            </a:r>
            <a:r>
              <a:rPr lang="en-GB" sz="2400" b="1" dirty="0">
                <a:solidFill>
                  <a:schemeClr val="dk1"/>
                </a:solidFill>
                <a:latin typeface="Century Gothic" panose="020B0502020202020204" pitchFamily="34" charset="0"/>
                <a:ea typeface="Century Gothic"/>
                <a:cs typeface="Century Gothic"/>
                <a:sym typeface="Century Gothic"/>
              </a:rPr>
              <a:t> </a:t>
            </a:r>
            <a:r>
              <a:rPr lang="en-GB" sz="2400" dirty="0">
                <a:solidFill>
                  <a:schemeClr val="dk1"/>
                </a:solidFill>
                <a:latin typeface="Century Gothic" panose="020B0502020202020204" pitchFamily="34" charset="0"/>
                <a:ea typeface="Century Gothic"/>
                <a:cs typeface="Century Gothic"/>
                <a:sym typeface="Century Gothic"/>
              </a:rPr>
              <a:t>+ water</a:t>
            </a:r>
          </a:p>
          <a:p>
            <a:pPr lvl="0"/>
            <a:endParaRPr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lang="en-GB"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sz="2400" dirty="0">
              <a:solidFill>
                <a:schemeClr val="dk1"/>
              </a:solidFill>
              <a:latin typeface="Century Gothic" panose="020B0502020202020204" pitchFamily="34" charset="0"/>
              <a:ea typeface="Century Gothic"/>
              <a:cs typeface="Century Gothic"/>
              <a:sym typeface="Century Gothic"/>
            </a:endParaRPr>
          </a:p>
          <a:p>
            <a:pPr lvl="0"/>
            <a:r>
              <a:rPr lang="en-GB" sz="2400" dirty="0">
                <a:solidFill>
                  <a:schemeClr val="dk1"/>
                </a:solidFill>
                <a:latin typeface="Century Gothic" panose="020B0502020202020204" pitchFamily="34" charset="0"/>
                <a:ea typeface="Century Gothic"/>
                <a:cs typeface="Century Gothic"/>
                <a:sym typeface="Century Gothic"/>
              </a:rPr>
              <a:t>e.g. sulfuric acid + sodium hydroxide → </a:t>
            </a:r>
            <a:r>
              <a:rPr lang="en-GB" sz="2400" b="1" dirty="0">
                <a:solidFill>
                  <a:schemeClr val="dk1"/>
                </a:solidFill>
                <a:latin typeface="Century Gothic" panose="020B0502020202020204" pitchFamily="34" charset="0"/>
                <a:ea typeface="Century Gothic"/>
                <a:cs typeface="Century Gothic"/>
                <a:sym typeface="Century Gothic"/>
              </a:rPr>
              <a:t>sodium</a:t>
            </a:r>
            <a:r>
              <a:rPr lang="en-GB" sz="2400" b="1" dirty="0">
                <a:solidFill>
                  <a:srgbClr val="FF0000"/>
                </a:solidFill>
                <a:latin typeface="Century Gothic" panose="020B0502020202020204" pitchFamily="34" charset="0"/>
                <a:ea typeface="Century Gothic"/>
                <a:cs typeface="Century Gothic"/>
                <a:sym typeface="Century Gothic"/>
              </a:rPr>
              <a:t> </a:t>
            </a:r>
            <a:r>
              <a:rPr lang="en-GB" sz="2400" b="1" dirty="0">
                <a:solidFill>
                  <a:schemeClr val="accent1"/>
                </a:solidFill>
                <a:latin typeface="Century Gothic" panose="020B0502020202020204" pitchFamily="34" charset="0"/>
                <a:ea typeface="Century Gothic"/>
                <a:cs typeface="Century Gothic"/>
                <a:sym typeface="Century Gothic"/>
              </a:rPr>
              <a:t>sulfate</a:t>
            </a:r>
            <a:r>
              <a:rPr lang="en-GB" sz="2400" b="1" dirty="0">
                <a:solidFill>
                  <a:srgbClr val="FF0000"/>
                </a:solidFill>
                <a:latin typeface="Century Gothic" panose="020B0502020202020204" pitchFamily="34" charset="0"/>
                <a:ea typeface="Century Gothic"/>
                <a:cs typeface="Century Gothic"/>
                <a:sym typeface="Century Gothic"/>
              </a:rPr>
              <a:t> </a:t>
            </a:r>
            <a:r>
              <a:rPr lang="en-GB" sz="2400" dirty="0">
                <a:solidFill>
                  <a:schemeClr val="dk1"/>
                </a:solidFill>
                <a:latin typeface="Century Gothic" panose="020B0502020202020204" pitchFamily="34" charset="0"/>
                <a:ea typeface="Century Gothic"/>
                <a:cs typeface="Century Gothic"/>
                <a:sym typeface="Century Gothic"/>
              </a:rPr>
              <a:t>+ water</a:t>
            </a:r>
            <a:endParaRPr sz="2400" dirty="0">
              <a:solidFill>
                <a:schemeClr val="dk1"/>
              </a:solidFill>
              <a:latin typeface="Century Gothic" panose="020B0502020202020204" pitchFamily="34" charset="0"/>
              <a:ea typeface="Century Gothic"/>
              <a:cs typeface="Century Gothic"/>
              <a:sym typeface="Century Gothic"/>
            </a:endParaRPr>
          </a:p>
          <a:p>
            <a:pPr marR="0" lvl="0" algn="l" rtl="0">
              <a:spcBef>
                <a:spcPts val="0"/>
              </a:spcBef>
              <a:spcAft>
                <a:spcPts val="0"/>
              </a:spcAft>
            </a:pPr>
            <a:endParaRPr sz="2400" dirty="0">
              <a:solidFill>
                <a:schemeClr val="dk1"/>
              </a:solidFill>
              <a:latin typeface="Century Gothic" panose="020B0502020202020204" pitchFamily="34" charset="0"/>
              <a:ea typeface="Century Gothic"/>
              <a:cs typeface="Century Gothic"/>
              <a:sym typeface="Century Gothic"/>
            </a:endParaRPr>
          </a:p>
        </p:txBody>
      </p:sp>
      <p:sp>
        <p:nvSpPr>
          <p:cNvPr id="6" name="Rectangle 5">
            <a:extLst>
              <a:ext uri="{FF2B5EF4-FFF2-40B4-BE49-F238E27FC236}">
                <a16:creationId xmlns:a16="http://schemas.microsoft.com/office/drawing/2014/main" id="{F8F6CE54-2841-4E9A-B451-442466747A73}"/>
              </a:ext>
            </a:extLst>
          </p:cNvPr>
          <p:cNvSpPr/>
          <p:nvPr/>
        </p:nvSpPr>
        <p:spPr>
          <a:xfrm>
            <a:off x="338509" y="978753"/>
            <a:ext cx="6437981" cy="461665"/>
          </a:xfrm>
          <a:prstGeom prst="rect">
            <a:avLst/>
          </a:prstGeom>
          <a:solidFill>
            <a:schemeClr val="accent1">
              <a:lumMod val="40000"/>
              <a:lumOff val="60000"/>
            </a:schemeClr>
          </a:solidFill>
        </p:spPr>
        <p:txBody>
          <a:bodyPr wrap="none">
            <a:spAutoFit/>
          </a:bodyPr>
          <a:lstStyle/>
          <a:p>
            <a:pPr lvl="0">
              <a:buClr>
                <a:schemeClr val="dk1"/>
              </a:buClr>
              <a:buSzPts val="2400"/>
            </a:pPr>
            <a:r>
              <a:rPr lang="en-US" sz="2400" dirty="0">
                <a:solidFill>
                  <a:schemeClr val="dk1"/>
                </a:solidFill>
                <a:latin typeface="Century Gothic" panose="020B0502020202020204" pitchFamily="34" charset="0"/>
                <a:ea typeface="Century Gothic"/>
                <a:cs typeface="Century Gothic"/>
                <a:sym typeface="Century Gothic"/>
              </a:rPr>
              <a:t>Hydrochloric acid produces </a:t>
            </a:r>
            <a:r>
              <a:rPr lang="en-US" sz="2400" b="1" dirty="0">
                <a:solidFill>
                  <a:schemeClr val="accent1"/>
                </a:solidFill>
                <a:latin typeface="Century Gothic" panose="020B0502020202020204" pitchFamily="34" charset="0"/>
                <a:ea typeface="Century Gothic"/>
                <a:cs typeface="Century Gothic"/>
                <a:sym typeface="Century Gothic"/>
              </a:rPr>
              <a:t>chloride</a:t>
            </a:r>
            <a:r>
              <a:rPr lang="en-US" sz="2400" dirty="0">
                <a:solidFill>
                  <a:schemeClr val="dk1"/>
                </a:solidFill>
                <a:latin typeface="Century Gothic" panose="020B0502020202020204" pitchFamily="34" charset="0"/>
                <a:ea typeface="Century Gothic"/>
                <a:cs typeface="Century Gothic"/>
                <a:sym typeface="Century Gothic"/>
              </a:rPr>
              <a:t> salts </a:t>
            </a:r>
            <a:endParaRPr lang="en-US" sz="2400" dirty="0">
              <a:latin typeface="Century Gothic" panose="020B0502020202020204" pitchFamily="34" charset="0"/>
            </a:endParaRPr>
          </a:p>
        </p:txBody>
      </p:sp>
      <p:sp>
        <p:nvSpPr>
          <p:cNvPr id="8" name="Rectangle 7">
            <a:extLst>
              <a:ext uri="{FF2B5EF4-FFF2-40B4-BE49-F238E27FC236}">
                <a16:creationId xmlns:a16="http://schemas.microsoft.com/office/drawing/2014/main" id="{E7738714-B684-4853-9A05-E3F3D5ADED67}"/>
              </a:ext>
            </a:extLst>
          </p:cNvPr>
          <p:cNvSpPr/>
          <p:nvPr/>
        </p:nvSpPr>
        <p:spPr>
          <a:xfrm>
            <a:off x="338509" y="2417085"/>
            <a:ext cx="7795724" cy="461665"/>
          </a:xfrm>
          <a:prstGeom prst="rect">
            <a:avLst/>
          </a:prstGeom>
          <a:solidFill>
            <a:schemeClr val="accent1">
              <a:lumMod val="40000"/>
              <a:lumOff val="60000"/>
            </a:schemeClr>
          </a:solidFill>
        </p:spPr>
        <p:txBody>
          <a:bodyPr wrap="none">
            <a:spAutoFit/>
          </a:bodyPr>
          <a:lstStyle/>
          <a:p>
            <a:pPr lvl="0">
              <a:buClr>
                <a:schemeClr val="dk1"/>
              </a:buClr>
              <a:buSzPts val="2400"/>
            </a:pPr>
            <a:r>
              <a:rPr lang="en-GB" sz="2400" dirty="0">
                <a:solidFill>
                  <a:schemeClr val="dk1"/>
                </a:solidFill>
                <a:latin typeface="Century Gothic" panose="020B0502020202020204" pitchFamily="34" charset="0"/>
                <a:ea typeface="Century Gothic"/>
                <a:cs typeface="Century Gothic"/>
                <a:sym typeface="Century Gothic"/>
              </a:rPr>
              <a:t>Nitric acid produces </a:t>
            </a:r>
            <a:r>
              <a:rPr lang="en-GB" sz="2400" b="1" dirty="0">
                <a:solidFill>
                  <a:schemeClr val="accent1"/>
                </a:solidFill>
                <a:latin typeface="Century Gothic" panose="020B0502020202020204" pitchFamily="34" charset="0"/>
                <a:ea typeface="Century Gothic"/>
                <a:cs typeface="Century Gothic"/>
                <a:sym typeface="Century Gothic"/>
              </a:rPr>
              <a:t>nitrate</a:t>
            </a:r>
            <a:r>
              <a:rPr lang="en-GB" sz="2400" dirty="0">
                <a:solidFill>
                  <a:schemeClr val="dk1"/>
                </a:solidFill>
                <a:latin typeface="Century Gothic" panose="020B0502020202020204" pitchFamily="34" charset="0"/>
                <a:ea typeface="Century Gothic"/>
                <a:cs typeface="Century Gothic"/>
                <a:sym typeface="Century Gothic"/>
              </a:rPr>
              <a:t> salts e.g. sodium nitrate</a:t>
            </a:r>
          </a:p>
        </p:txBody>
      </p:sp>
      <p:sp>
        <p:nvSpPr>
          <p:cNvPr id="10" name="Rectangle 9">
            <a:extLst>
              <a:ext uri="{FF2B5EF4-FFF2-40B4-BE49-F238E27FC236}">
                <a16:creationId xmlns:a16="http://schemas.microsoft.com/office/drawing/2014/main" id="{9356E750-5832-42A5-A231-947D98BCB701}"/>
              </a:ext>
            </a:extLst>
          </p:cNvPr>
          <p:cNvSpPr/>
          <p:nvPr/>
        </p:nvSpPr>
        <p:spPr>
          <a:xfrm>
            <a:off x="338509" y="3748418"/>
            <a:ext cx="8440131" cy="461665"/>
          </a:xfrm>
          <a:prstGeom prst="rect">
            <a:avLst/>
          </a:prstGeom>
          <a:solidFill>
            <a:schemeClr val="accent1">
              <a:lumMod val="40000"/>
              <a:lumOff val="60000"/>
            </a:schemeClr>
          </a:solidFill>
        </p:spPr>
        <p:txBody>
          <a:bodyPr wrap="none" lIns="91440" tIns="45720" rIns="91440" bIns="45720" anchor="t">
            <a:spAutoFit/>
          </a:bodyPr>
          <a:lstStyle/>
          <a:p>
            <a:pPr lvl="0">
              <a:buClr>
                <a:schemeClr val="dk1"/>
              </a:buClr>
              <a:buSzPts val="2400"/>
            </a:pPr>
            <a:r>
              <a:rPr lang="en-GB" sz="2400" dirty="0">
                <a:solidFill>
                  <a:schemeClr val="dk1"/>
                </a:solidFill>
                <a:latin typeface="Century Gothic" panose="020B0502020202020204" pitchFamily="34" charset="0"/>
                <a:ea typeface="Century Gothic"/>
                <a:cs typeface="Century Gothic"/>
                <a:sym typeface="Century Gothic"/>
              </a:rPr>
              <a:t>Sulfuric acid produces</a:t>
            </a:r>
            <a:r>
              <a:rPr lang="en-GB" sz="2400" dirty="0">
                <a:solidFill>
                  <a:srgbClr val="FF0000"/>
                </a:solidFill>
                <a:latin typeface="Century Gothic" panose="020B0502020202020204" pitchFamily="34" charset="0"/>
                <a:ea typeface="Century Gothic"/>
                <a:cs typeface="Century Gothic"/>
                <a:sym typeface="Century Gothic"/>
              </a:rPr>
              <a:t> </a:t>
            </a:r>
            <a:r>
              <a:rPr lang="en-GB" sz="2400" b="1" dirty="0">
                <a:solidFill>
                  <a:schemeClr val="accent1"/>
                </a:solidFill>
                <a:latin typeface="Century Gothic" panose="020B0502020202020204" pitchFamily="34" charset="0"/>
                <a:ea typeface="Century Gothic"/>
                <a:cs typeface="Century Gothic"/>
                <a:sym typeface="Century Gothic"/>
              </a:rPr>
              <a:t>sulfate</a:t>
            </a:r>
            <a:r>
              <a:rPr lang="en-GB" sz="2400" dirty="0">
                <a:solidFill>
                  <a:srgbClr val="FF0000"/>
                </a:solidFill>
                <a:latin typeface="Century Gothic" panose="020B0502020202020204" pitchFamily="34" charset="0"/>
                <a:ea typeface="Century Gothic"/>
                <a:cs typeface="Century Gothic"/>
                <a:sym typeface="Century Gothic"/>
              </a:rPr>
              <a:t> </a:t>
            </a:r>
            <a:r>
              <a:rPr lang="en-GB" sz="2400" dirty="0">
                <a:solidFill>
                  <a:schemeClr val="dk1"/>
                </a:solidFill>
                <a:latin typeface="Century Gothic" panose="020B0502020202020204" pitchFamily="34" charset="0"/>
                <a:ea typeface="Century Gothic"/>
                <a:cs typeface="Century Gothic"/>
                <a:sym typeface="Century Gothic"/>
              </a:rPr>
              <a:t>salts e.g. sodium sulfate</a:t>
            </a:r>
            <a:endParaRPr lang="en-GB" sz="2400" dirty="0">
              <a:solidFill>
                <a:schemeClr val="dk1"/>
              </a:solidFill>
              <a:latin typeface="Century Gothic" panose="020B0502020202020204" pitchFamily="34" charset="0"/>
            </a:endParaRPr>
          </a:p>
        </p:txBody>
      </p:sp>
    </p:spTree>
    <p:extLst>
      <p:ext uri="{BB962C8B-B14F-4D97-AF65-F5344CB8AC3E}">
        <p14:creationId xmlns:p14="http://schemas.microsoft.com/office/powerpoint/2010/main" val="128408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F55C8-A1AA-D040-80CD-A9F858BEA2E5}"/>
              </a:ext>
            </a:extLst>
          </p:cNvPr>
          <p:cNvSpPr>
            <a:spLocks noGrp="1"/>
          </p:cNvSpPr>
          <p:nvPr>
            <p:ph type="title"/>
          </p:nvPr>
        </p:nvSpPr>
        <p:spPr>
          <a:xfrm>
            <a:off x="340784" y="87509"/>
            <a:ext cx="10620000" cy="720000"/>
          </a:xfrm>
        </p:spPr>
        <p:txBody>
          <a:bodyPr/>
          <a:lstStyle/>
          <a:p>
            <a:r>
              <a:rPr lang="en-US" dirty="0">
                <a:latin typeface="Century Gothic" panose="020B0502020202020204" pitchFamily="34" charset="0"/>
              </a:rPr>
              <a:t>Acids and Metals</a:t>
            </a:r>
          </a:p>
        </p:txBody>
      </p:sp>
      <p:sp>
        <p:nvSpPr>
          <p:cNvPr id="3" name="Rectangle 2">
            <a:extLst>
              <a:ext uri="{FF2B5EF4-FFF2-40B4-BE49-F238E27FC236}">
                <a16:creationId xmlns:a16="http://schemas.microsoft.com/office/drawing/2014/main" id="{A0132164-4D76-D040-A728-80904F31B9FF}"/>
              </a:ext>
            </a:extLst>
          </p:cNvPr>
          <p:cNvSpPr/>
          <p:nvPr/>
        </p:nvSpPr>
        <p:spPr>
          <a:xfrm>
            <a:off x="217426" y="872718"/>
            <a:ext cx="8355667" cy="461665"/>
          </a:xfrm>
          <a:prstGeom prst="rect">
            <a:avLst/>
          </a:prstGeom>
        </p:spPr>
        <p:txBody>
          <a:bodyPr wrap="square">
            <a:spAutoFit/>
          </a:bodyPr>
          <a:lstStyle/>
          <a:p>
            <a:r>
              <a:rPr lang="en-GB" sz="2400" dirty="0">
                <a:latin typeface="Century Gothic" panose="020B0502020202020204" pitchFamily="34" charset="0"/>
              </a:rPr>
              <a:t>Acids react with metals to product </a:t>
            </a:r>
            <a:r>
              <a:rPr lang="en-GB" sz="2400" b="1" dirty="0">
                <a:latin typeface="Century Gothic" panose="020B0502020202020204" pitchFamily="34" charset="0"/>
              </a:rPr>
              <a:t>salt</a:t>
            </a:r>
            <a:r>
              <a:rPr lang="en-GB" sz="2400" dirty="0">
                <a:latin typeface="Century Gothic" panose="020B0502020202020204" pitchFamily="34" charset="0"/>
              </a:rPr>
              <a:t> and </a:t>
            </a:r>
            <a:r>
              <a:rPr lang="en-GB" sz="2400" b="1" dirty="0">
                <a:latin typeface="Century Gothic" panose="020B0502020202020204" pitchFamily="34" charset="0"/>
              </a:rPr>
              <a:t>hydrogen</a:t>
            </a:r>
            <a:r>
              <a:rPr lang="en-GB" sz="2400" dirty="0">
                <a:latin typeface="Century Gothic" panose="020B0502020202020204" pitchFamily="34" charset="0"/>
              </a:rPr>
              <a:t>.</a:t>
            </a:r>
          </a:p>
        </p:txBody>
      </p:sp>
      <p:sp>
        <p:nvSpPr>
          <p:cNvPr id="5" name="Rectangle 4">
            <a:extLst>
              <a:ext uri="{FF2B5EF4-FFF2-40B4-BE49-F238E27FC236}">
                <a16:creationId xmlns:a16="http://schemas.microsoft.com/office/drawing/2014/main" id="{762BCADA-6967-B445-A168-6F3EF4ACDEB8}"/>
              </a:ext>
            </a:extLst>
          </p:cNvPr>
          <p:cNvSpPr/>
          <p:nvPr/>
        </p:nvSpPr>
        <p:spPr>
          <a:xfrm>
            <a:off x="340784" y="2258824"/>
            <a:ext cx="11742442" cy="461665"/>
          </a:xfrm>
          <a:prstGeom prst="rect">
            <a:avLst/>
          </a:prstGeom>
        </p:spPr>
        <p:txBody>
          <a:bodyPr wrap="square">
            <a:spAutoFit/>
          </a:bodyPr>
          <a:lstStyle/>
          <a:p>
            <a:r>
              <a:rPr lang="en-GB" sz="2400" b="1" dirty="0">
                <a:latin typeface="Century Gothic" panose="020B0502020202020204" pitchFamily="34" charset="0"/>
              </a:rPr>
              <a:t>Magnesium + hydrochloric acid → magnesium chloride + hydrogen</a:t>
            </a:r>
          </a:p>
        </p:txBody>
      </p:sp>
      <p:sp>
        <p:nvSpPr>
          <p:cNvPr id="6" name="Rectangle 5">
            <a:extLst>
              <a:ext uri="{FF2B5EF4-FFF2-40B4-BE49-F238E27FC236}">
                <a16:creationId xmlns:a16="http://schemas.microsoft.com/office/drawing/2014/main" id="{DBC368AF-24BF-C64B-A53C-1E97A59329F3}"/>
              </a:ext>
            </a:extLst>
          </p:cNvPr>
          <p:cNvSpPr/>
          <p:nvPr/>
        </p:nvSpPr>
        <p:spPr>
          <a:xfrm>
            <a:off x="217426" y="3008267"/>
            <a:ext cx="10501467" cy="461665"/>
          </a:xfrm>
          <a:prstGeom prst="rect">
            <a:avLst/>
          </a:prstGeom>
        </p:spPr>
        <p:txBody>
          <a:bodyPr wrap="square">
            <a:spAutoFit/>
          </a:bodyPr>
          <a:lstStyle/>
          <a:p>
            <a:pPr algn="ctr"/>
            <a:r>
              <a:rPr lang="en-GB" sz="2400" b="1" dirty="0">
                <a:latin typeface="Century Gothic" panose="020B0502020202020204" pitchFamily="34" charset="0"/>
              </a:rPr>
              <a:t>Mg + 2 HCl→ MgCl</a:t>
            </a:r>
            <a:r>
              <a:rPr lang="en-GB" sz="2400" b="1" baseline="-25000" dirty="0">
                <a:latin typeface="Century Gothic" panose="020B0502020202020204" pitchFamily="34" charset="0"/>
              </a:rPr>
              <a:t>2</a:t>
            </a:r>
            <a:r>
              <a:rPr lang="en-GB" sz="2400" b="1" dirty="0">
                <a:latin typeface="Century Gothic" panose="020B0502020202020204" pitchFamily="34" charset="0"/>
              </a:rPr>
              <a:t> + H</a:t>
            </a:r>
            <a:r>
              <a:rPr lang="en-GB" sz="2400" b="1" baseline="-25000" dirty="0">
                <a:latin typeface="Century Gothic" panose="020B0502020202020204" pitchFamily="34" charset="0"/>
              </a:rPr>
              <a:t>2</a:t>
            </a:r>
          </a:p>
        </p:txBody>
      </p:sp>
      <p:pic>
        <p:nvPicPr>
          <p:cNvPr id="10" name="Picture 9" descr="A picture containing person, green, indoor, glass&#10;&#10;Description automatically generated">
            <a:extLst>
              <a:ext uri="{FF2B5EF4-FFF2-40B4-BE49-F238E27FC236}">
                <a16:creationId xmlns:a16="http://schemas.microsoft.com/office/drawing/2014/main" id="{23E5C1F4-AF0A-8849-8EFD-281081E40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9785" y="3337991"/>
            <a:ext cx="2221758" cy="3316813"/>
          </a:xfrm>
          <a:prstGeom prst="rect">
            <a:avLst/>
          </a:prstGeom>
        </p:spPr>
      </p:pic>
      <p:pic>
        <p:nvPicPr>
          <p:cNvPr id="12" name="Picture 11" descr="A picture containing cup, indoor, table, sitting&#10;&#10;Description automatically generated">
            <a:extLst>
              <a:ext uri="{FF2B5EF4-FFF2-40B4-BE49-F238E27FC236}">
                <a16:creationId xmlns:a16="http://schemas.microsoft.com/office/drawing/2014/main" id="{EA4D60BB-DE2E-9A47-A486-4AFCEA3D37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784" y="4507154"/>
            <a:ext cx="8650816" cy="2147650"/>
          </a:xfrm>
          <a:prstGeom prst="rect">
            <a:avLst/>
          </a:prstGeom>
        </p:spPr>
      </p:pic>
      <p:sp>
        <p:nvSpPr>
          <p:cNvPr id="4" name="Rectangle 3">
            <a:extLst>
              <a:ext uri="{FF2B5EF4-FFF2-40B4-BE49-F238E27FC236}">
                <a16:creationId xmlns:a16="http://schemas.microsoft.com/office/drawing/2014/main" id="{AEDE2EF7-FBFE-0D4A-9637-4B63B749997A}"/>
              </a:ext>
            </a:extLst>
          </p:cNvPr>
          <p:cNvSpPr/>
          <p:nvPr/>
        </p:nvSpPr>
        <p:spPr>
          <a:xfrm>
            <a:off x="3186006" y="1536413"/>
            <a:ext cx="4929556" cy="461665"/>
          </a:xfrm>
          <a:prstGeom prst="rect">
            <a:avLst/>
          </a:prstGeom>
        </p:spPr>
        <p:txBody>
          <a:bodyPr wrap="none">
            <a:spAutoFit/>
          </a:bodyPr>
          <a:lstStyle/>
          <a:p>
            <a:pPr algn="ctr"/>
            <a:r>
              <a:rPr lang="en-GB" sz="2400" b="1" dirty="0">
                <a:latin typeface="Century Gothic" panose="020B0502020202020204" pitchFamily="34" charset="0"/>
              </a:rPr>
              <a:t>Metal + Acid → Salt + Hydrogen</a:t>
            </a:r>
          </a:p>
        </p:txBody>
      </p:sp>
    </p:spTree>
    <p:extLst>
      <p:ext uri="{BB962C8B-B14F-4D97-AF65-F5344CB8AC3E}">
        <p14:creationId xmlns:p14="http://schemas.microsoft.com/office/powerpoint/2010/main" val="335468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87B6CB-CFEE-5F40-A81B-2D8338C272F8}"/>
              </a:ext>
            </a:extLst>
          </p:cNvPr>
          <p:cNvSpPr/>
          <p:nvPr/>
        </p:nvSpPr>
        <p:spPr>
          <a:xfrm>
            <a:off x="8946895" y="65193"/>
            <a:ext cx="2683840" cy="254793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Use your list of ions handout to help!</a:t>
            </a:r>
            <a:endParaRPr lang="en-GB" sz="2400" dirty="0">
              <a:solidFill>
                <a:schemeClr val="tx1"/>
              </a:solidFill>
              <a:latin typeface="Century Gothic" panose="020B0502020202020204" pitchFamily="34" charset="0"/>
            </a:endParaRPr>
          </a:p>
        </p:txBody>
      </p:sp>
      <p:sp>
        <p:nvSpPr>
          <p:cNvPr id="23" name="Title 1">
            <a:extLst>
              <a:ext uri="{FF2B5EF4-FFF2-40B4-BE49-F238E27FC236}">
                <a16:creationId xmlns:a16="http://schemas.microsoft.com/office/drawing/2014/main" id="{93573AAF-B387-14E0-4888-5569AC11E6DE}"/>
              </a:ext>
            </a:extLst>
          </p:cNvPr>
          <p:cNvSpPr txBox="1">
            <a:spLocks/>
          </p:cNvSpPr>
          <p:nvPr/>
        </p:nvSpPr>
        <p:spPr>
          <a:xfrm>
            <a:off x="369879" y="65193"/>
            <a:ext cx="10620000"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(HT) Writing ionic equations</a:t>
            </a:r>
          </a:p>
        </p:txBody>
      </p:sp>
      <p:sp>
        <p:nvSpPr>
          <p:cNvPr id="25" name="TextBox 24">
            <a:extLst>
              <a:ext uri="{FF2B5EF4-FFF2-40B4-BE49-F238E27FC236}">
                <a16:creationId xmlns:a16="http://schemas.microsoft.com/office/drawing/2014/main" id="{72EE57F4-583A-8223-F3B8-7DC3C9379ECD}"/>
              </a:ext>
            </a:extLst>
          </p:cNvPr>
          <p:cNvSpPr txBox="1"/>
          <p:nvPr/>
        </p:nvSpPr>
        <p:spPr>
          <a:xfrm>
            <a:off x="369879" y="1098996"/>
            <a:ext cx="7923516" cy="1323439"/>
          </a:xfrm>
          <a:prstGeom prst="rect">
            <a:avLst/>
          </a:prstGeom>
          <a:noFill/>
        </p:spPr>
        <p:txBody>
          <a:bodyPr wrap="square" rtlCol="0">
            <a:spAutoFit/>
          </a:bodyPr>
          <a:lstStyle/>
          <a:p>
            <a:r>
              <a:rPr lang="en-US" sz="2400" dirty="0">
                <a:latin typeface="Century Gothic" panose="020B0502020202020204" pitchFamily="34" charset="0"/>
              </a:rPr>
              <a:t>Look at this chemical equation:</a:t>
            </a:r>
          </a:p>
          <a:p>
            <a:endParaRPr lang="en-US" sz="2400" dirty="0">
              <a:latin typeface="Century Gothic" panose="020B0502020202020204" pitchFamily="34" charset="0"/>
            </a:endParaRPr>
          </a:p>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H</a:t>
            </a:r>
            <a:r>
              <a:rPr lang="en-US" sz="3200" baseline="-25000" dirty="0">
                <a:latin typeface="Century Gothic" panose="020B0502020202020204" pitchFamily="34" charset="0"/>
              </a:rPr>
              <a:t>2</a:t>
            </a:r>
            <a:r>
              <a:rPr lang="en-US" sz="3200" dirty="0">
                <a:latin typeface="Century Gothic" panose="020B0502020202020204" pitchFamily="34" charset="0"/>
              </a:rPr>
              <a:t>SO</a:t>
            </a:r>
            <a:r>
              <a:rPr lang="en-US" sz="3200" baseline="-25000" dirty="0">
                <a:latin typeface="Century Gothic" panose="020B0502020202020204" pitchFamily="34" charset="0"/>
              </a:rPr>
              <a:t>4(aq) </a:t>
            </a:r>
            <a:r>
              <a:rPr lang="en-GB" sz="3200" dirty="0">
                <a:latin typeface="Century Gothic" panose="020B0502020202020204" pitchFamily="34" charset="0"/>
              </a:rPr>
              <a:t>→ MgSO</a:t>
            </a:r>
            <a:r>
              <a:rPr lang="en-GB" sz="3200" baseline="-25000" dirty="0">
                <a:latin typeface="Century Gothic" panose="020B0502020202020204" pitchFamily="34" charset="0"/>
              </a:rPr>
              <a:t>4(aq) </a:t>
            </a:r>
            <a:r>
              <a:rPr lang="en-GB" sz="3200" dirty="0">
                <a:latin typeface="Century Gothic" panose="020B0502020202020204" pitchFamily="34" charset="0"/>
              </a:rPr>
              <a:t>+ H</a:t>
            </a:r>
            <a:r>
              <a:rPr lang="en-GB" sz="3200" baseline="-25000" dirty="0">
                <a:latin typeface="Century Gothic" panose="020B0502020202020204" pitchFamily="34" charset="0"/>
              </a:rPr>
              <a:t>2(g</a:t>
            </a:r>
            <a:r>
              <a:rPr lang="en-GB" sz="2400" baseline="-25000" dirty="0">
                <a:latin typeface="Century Gothic" panose="020B0502020202020204" pitchFamily="34" charset="0"/>
              </a:rPr>
              <a:t>)</a:t>
            </a:r>
            <a:r>
              <a:rPr lang="en-US" sz="2400" baseline="-25000" dirty="0">
                <a:latin typeface="Century Gothic" panose="020B0502020202020204" pitchFamily="34" charset="0"/>
              </a:rPr>
              <a:t> </a:t>
            </a:r>
          </a:p>
        </p:txBody>
      </p:sp>
      <p:sp>
        <p:nvSpPr>
          <p:cNvPr id="27" name="TextBox 26">
            <a:extLst>
              <a:ext uri="{FF2B5EF4-FFF2-40B4-BE49-F238E27FC236}">
                <a16:creationId xmlns:a16="http://schemas.microsoft.com/office/drawing/2014/main" id="{FF3B4834-5FF8-ADDB-6D07-123E0B1A3AC3}"/>
              </a:ext>
            </a:extLst>
          </p:cNvPr>
          <p:cNvSpPr txBox="1"/>
          <p:nvPr/>
        </p:nvSpPr>
        <p:spPr>
          <a:xfrm>
            <a:off x="369878" y="2967335"/>
            <a:ext cx="8037778" cy="461665"/>
          </a:xfrm>
          <a:prstGeom prst="rect">
            <a:avLst/>
          </a:prstGeom>
          <a:noFill/>
        </p:spPr>
        <p:txBody>
          <a:bodyPr wrap="none" rtlCol="0">
            <a:spAutoFit/>
          </a:bodyPr>
          <a:lstStyle/>
          <a:p>
            <a:r>
              <a:rPr lang="en-GB" sz="2400" dirty="0">
                <a:latin typeface="Century Gothic" panose="020B0502020202020204" pitchFamily="34" charset="0"/>
              </a:rPr>
              <a:t>We can use </a:t>
            </a:r>
            <a:r>
              <a:rPr lang="en-GB" sz="2400" b="1" dirty="0">
                <a:latin typeface="Century Gothic" panose="020B0502020202020204" pitchFamily="34" charset="0"/>
              </a:rPr>
              <a:t>2 steps </a:t>
            </a:r>
            <a:r>
              <a:rPr lang="en-GB" sz="2400" dirty="0">
                <a:latin typeface="Century Gothic" panose="020B0502020202020204" pitchFamily="34" charset="0"/>
              </a:rPr>
              <a:t>to write this as an ionic equation:</a:t>
            </a:r>
          </a:p>
        </p:txBody>
      </p:sp>
      <p:sp>
        <p:nvSpPr>
          <p:cNvPr id="28" name="TextBox 27">
            <a:extLst>
              <a:ext uri="{FF2B5EF4-FFF2-40B4-BE49-F238E27FC236}">
                <a16:creationId xmlns:a16="http://schemas.microsoft.com/office/drawing/2014/main" id="{D97C1817-0C8B-4577-3B87-8E8524B8F1B6}"/>
              </a:ext>
            </a:extLst>
          </p:cNvPr>
          <p:cNvSpPr txBox="1"/>
          <p:nvPr/>
        </p:nvSpPr>
        <p:spPr>
          <a:xfrm>
            <a:off x="369878" y="4119282"/>
            <a:ext cx="10619999" cy="584775"/>
          </a:xfrm>
          <a:prstGeom prst="rect">
            <a:avLst/>
          </a:prstGeom>
          <a:noFill/>
        </p:spPr>
        <p:txBody>
          <a:bodyPr wrap="square" rtlCol="0">
            <a:spAutoFit/>
          </a:bodyPr>
          <a:lstStyle/>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+ 2H</a:t>
            </a:r>
            <a:r>
              <a:rPr lang="en-US" sz="3200" baseline="30000" dirty="0">
                <a:latin typeface="Century Gothic" panose="020B0502020202020204" pitchFamily="34" charset="0"/>
              </a:rPr>
              <a:t>+</a:t>
            </a:r>
            <a:r>
              <a:rPr lang="en-US" sz="3200" baseline="-25000" dirty="0">
                <a:latin typeface="Century Gothic" panose="020B0502020202020204" pitchFamily="34" charset="0"/>
              </a:rPr>
              <a:t>(aq) </a:t>
            </a:r>
            <a:r>
              <a:rPr lang="en-US" sz="3200" dirty="0">
                <a:latin typeface="Century Gothic" panose="020B0502020202020204" pitchFamily="34" charset="0"/>
              </a:rPr>
              <a:t>+ SO</a:t>
            </a:r>
            <a:r>
              <a:rPr lang="en-US" sz="3200" baseline="-25000" dirty="0">
                <a:latin typeface="Century Gothic" panose="020B0502020202020204" pitchFamily="34" charset="0"/>
              </a:rPr>
              <a:t>4</a:t>
            </a:r>
            <a:r>
              <a:rPr lang="en-US" sz="3200" baseline="30000" dirty="0">
                <a:latin typeface="Century Gothic" panose="020B0502020202020204" pitchFamily="34" charset="0"/>
              </a:rPr>
              <a:t>2-</a:t>
            </a:r>
            <a:r>
              <a:rPr lang="en-US" sz="3200" baseline="-25000" dirty="0">
                <a:latin typeface="Century Gothic" panose="020B0502020202020204" pitchFamily="34" charset="0"/>
              </a:rPr>
              <a:t>(aq) </a:t>
            </a:r>
            <a:r>
              <a:rPr lang="en-GB" sz="3200" dirty="0">
                <a:latin typeface="Century Gothic" panose="020B0502020202020204" pitchFamily="34" charset="0"/>
              </a:rPr>
              <a:t>→ Mg</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SO</a:t>
            </a:r>
            <a:r>
              <a:rPr lang="en-GB" sz="3200" baseline="-25000" dirty="0">
                <a:latin typeface="Century Gothic" panose="020B0502020202020204" pitchFamily="34" charset="0"/>
              </a:rPr>
              <a:t>4</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H</a:t>
            </a:r>
            <a:r>
              <a:rPr lang="en-GB" sz="3200" baseline="-25000" dirty="0">
                <a:latin typeface="Century Gothic" panose="020B0502020202020204" pitchFamily="34" charset="0"/>
              </a:rPr>
              <a:t>2(g)</a:t>
            </a:r>
            <a:r>
              <a:rPr lang="en-US" sz="2400" baseline="-25000" dirty="0">
                <a:latin typeface="Century Gothic" panose="020B0502020202020204" pitchFamily="34" charset="0"/>
              </a:rPr>
              <a:t> </a:t>
            </a:r>
          </a:p>
        </p:txBody>
      </p:sp>
      <p:sp>
        <p:nvSpPr>
          <p:cNvPr id="31" name="TextBox 30">
            <a:extLst>
              <a:ext uri="{FF2B5EF4-FFF2-40B4-BE49-F238E27FC236}">
                <a16:creationId xmlns:a16="http://schemas.microsoft.com/office/drawing/2014/main" id="{BCE5B9B8-5132-3C56-898E-2F40F3148AB7}"/>
              </a:ext>
            </a:extLst>
          </p:cNvPr>
          <p:cNvSpPr txBox="1"/>
          <p:nvPr/>
        </p:nvSpPr>
        <p:spPr>
          <a:xfrm>
            <a:off x="369878" y="3468853"/>
            <a:ext cx="9029303" cy="45973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Step 1: </a:t>
            </a:r>
            <a:r>
              <a:rPr lang="en-GB" sz="2400" dirty="0">
                <a:latin typeface="Century Gothic" panose="020B0502020202020204" pitchFamily="34" charset="0"/>
              </a:rPr>
              <a:t>Split up the aqueous (aq) substances into their ions</a:t>
            </a:r>
          </a:p>
        </p:txBody>
      </p:sp>
      <p:sp>
        <p:nvSpPr>
          <p:cNvPr id="32" name="TextBox 31">
            <a:extLst>
              <a:ext uri="{FF2B5EF4-FFF2-40B4-BE49-F238E27FC236}">
                <a16:creationId xmlns:a16="http://schemas.microsoft.com/office/drawing/2014/main" id="{95333C8A-B8A3-8BAA-0BE5-2158357F14DB}"/>
              </a:ext>
            </a:extLst>
          </p:cNvPr>
          <p:cNvSpPr txBox="1"/>
          <p:nvPr/>
        </p:nvSpPr>
        <p:spPr>
          <a:xfrm>
            <a:off x="369878" y="4990122"/>
            <a:ext cx="10619999"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Step 2: </a:t>
            </a:r>
            <a:r>
              <a:rPr lang="en-GB" sz="2400" dirty="0">
                <a:latin typeface="Century Gothic" panose="020B0502020202020204" pitchFamily="34" charset="0"/>
              </a:rPr>
              <a:t>Delete the spectator ions (the ones that appear on both sides)</a:t>
            </a:r>
          </a:p>
        </p:txBody>
      </p:sp>
      <p:sp>
        <p:nvSpPr>
          <p:cNvPr id="33" name="TextBox 32">
            <a:extLst>
              <a:ext uri="{FF2B5EF4-FFF2-40B4-BE49-F238E27FC236}">
                <a16:creationId xmlns:a16="http://schemas.microsoft.com/office/drawing/2014/main" id="{0154A21A-8BBF-5B8C-556B-40DB97C15A02}"/>
              </a:ext>
            </a:extLst>
          </p:cNvPr>
          <p:cNvSpPr txBox="1"/>
          <p:nvPr/>
        </p:nvSpPr>
        <p:spPr>
          <a:xfrm>
            <a:off x="369878" y="5756524"/>
            <a:ext cx="6775202" cy="584775"/>
          </a:xfrm>
          <a:prstGeom prst="rect">
            <a:avLst/>
          </a:prstGeom>
          <a:noFill/>
        </p:spPr>
        <p:txBody>
          <a:bodyPr wrap="square" rtlCol="0">
            <a:spAutoFit/>
          </a:bodyPr>
          <a:lstStyle/>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+ 2H</a:t>
            </a:r>
            <a:r>
              <a:rPr lang="en-US" sz="3200" baseline="30000" dirty="0">
                <a:latin typeface="Century Gothic" panose="020B0502020202020204" pitchFamily="34" charset="0"/>
              </a:rPr>
              <a:t>+</a:t>
            </a:r>
            <a:r>
              <a:rPr lang="en-US" sz="3200" baseline="-25000" dirty="0">
                <a:latin typeface="Century Gothic" panose="020B0502020202020204" pitchFamily="34" charset="0"/>
              </a:rPr>
              <a:t>(aq) </a:t>
            </a:r>
            <a:r>
              <a:rPr lang="en-GB" sz="3200" dirty="0">
                <a:latin typeface="Century Gothic" panose="020B0502020202020204" pitchFamily="34" charset="0"/>
              </a:rPr>
              <a:t>→ Mg</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H</a:t>
            </a:r>
            <a:r>
              <a:rPr lang="en-GB" sz="3200" baseline="-25000" dirty="0">
                <a:latin typeface="Century Gothic" panose="020B0502020202020204" pitchFamily="34" charset="0"/>
              </a:rPr>
              <a:t>2(g</a:t>
            </a:r>
            <a:r>
              <a:rPr lang="en-GB" sz="2400" baseline="-25000" dirty="0">
                <a:latin typeface="Century Gothic" panose="020B0502020202020204" pitchFamily="34" charset="0"/>
              </a:rPr>
              <a:t>)</a:t>
            </a:r>
            <a:r>
              <a:rPr lang="en-US" sz="2400" baseline="-25000" dirty="0">
                <a:latin typeface="Century Gothic" panose="020B0502020202020204" pitchFamily="34" charset="0"/>
              </a:rPr>
              <a:t> </a:t>
            </a:r>
          </a:p>
        </p:txBody>
      </p:sp>
      <p:sp>
        <p:nvSpPr>
          <p:cNvPr id="34" name="Oval 33">
            <a:extLst>
              <a:ext uri="{FF2B5EF4-FFF2-40B4-BE49-F238E27FC236}">
                <a16:creationId xmlns:a16="http://schemas.microsoft.com/office/drawing/2014/main" id="{995C4471-7D80-3A2E-7732-00BDBD2C8EFB}"/>
              </a:ext>
            </a:extLst>
          </p:cNvPr>
          <p:cNvSpPr/>
          <p:nvPr/>
        </p:nvSpPr>
        <p:spPr>
          <a:xfrm>
            <a:off x="3243943" y="3928588"/>
            <a:ext cx="2024743" cy="10615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D65AA684-86D1-273E-1474-61645E5099B3}"/>
              </a:ext>
            </a:extLst>
          </p:cNvPr>
          <p:cNvSpPr/>
          <p:nvPr/>
        </p:nvSpPr>
        <p:spPr>
          <a:xfrm>
            <a:off x="7374438" y="3928588"/>
            <a:ext cx="2024743" cy="10615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3021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31" grpId="0" animBg="1"/>
      <p:bldP spid="32" grpId="0" animBg="1"/>
      <p:bldP spid="33" grpId="0"/>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35200" y="0"/>
            <a:ext cx="10620000" cy="720000"/>
          </a:xfrm>
        </p:spPr>
        <p:txBody>
          <a:bodyPr/>
          <a:lstStyle/>
          <a:p>
            <a:r>
              <a:rPr lang="en-US" sz="2600" b="1" dirty="0">
                <a:latin typeface="Century Gothic" panose="020B0502020202020204" pitchFamily="34" charset="0"/>
              </a:rPr>
              <a:t>(HT) Writing ionic equations</a:t>
            </a:r>
          </a:p>
        </p:txBody>
      </p:sp>
      <p:sp>
        <p:nvSpPr>
          <p:cNvPr id="3" name="Title 1">
            <a:extLst>
              <a:ext uri="{FF2B5EF4-FFF2-40B4-BE49-F238E27FC236}">
                <a16:creationId xmlns:a16="http://schemas.microsoft.com/office/drawing/2014/main" id="{BE1071E1-0EF2-5A3B-AED6-174B9D512EF5}"/>
              </a:ext>
            </a:extLst>
          </p:cNvPr>
          <p:cNvSpPr txBox="1">
            <a:spLocks/>
          </p:cNvSpPr>
          <p:nvPr/>
        </p:nvSpPr>
        <p:spPr>
          <a:xfrm>
            <a:off x="145382" y="919178"/>
            <a:ext cx="11132218" cy="1845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The equation for the reaction between zinc and hydrochloric acid is as follows:</a:t>
            </a:r>
          </a:p>
          <a:p>
            <a:endParaRPr lang="en-US" sz="2800" dirty="0">
              <a:latin typeface="Century Gothic" panose="020B0502020202020204" pitchFamily="34" charset="0"/>
            </a:endParaRPr>
          </a:p>
          <a:p>
            <a:pPr algn="ctr"/>
            <a:r>
              <a:rPr lang="en-US" sz="2800" dirty="0">
                <a:latin typeface="Century Gothic" panose="020B0502020202020204" pitchFamily="34" charset="0"/>
              </a:rPr>
              <a:t>Zn</a:t>
            </a:r>
            <a:r>
              <a:rPr lang="en-US" sz="2800" baseline="-25000" dirty="0">
                <a:latin typeface="Century Gothic" panose="020B0502020202020204" pitchFamily="34" charset="0"/>
              </a:rPr>
              <a:t>(s)</a:t>
            </a:r>
            <a:r>
              <a:rPr lang="en-US" sz="2800" dirty="0">
                <a:latin typeface="Century Gothic" panose="020B0502020202020204" pitchFamily="34" charset="0"/>
              </a:rPr>
              <a:t> + 2HCl</a:t>
            </a:r>
            <a:r>
              <a:rPr lang="en-US" sz="2800" baseline="-25000" dirty="0">
                <a:latin typeface="Century Gothic" panose="020B0502020202020204" pitchFamily="34" charset="0"/>
              </a:rPr>
              <a:t> (aq)</a:t>
            </a:r>
            <a:r>
              <a:rPr lang="en-US" sz="2800" dirty="0">
                <a:latin typeface="Century Gothic" panose="020B0502020202020204" pitchFamily="34" charset="0"/>
              </a:rPr>
              <a:t> </a:t>
            </a:r>
            <a:r>
              <a:rPr lang="en-GB" sz="2800" dirty="0">
                <a:latin typeface="Century Gothic" panose="020B0502020202020204" pitchFamily="34" charset="0"/>
              </a:rPr>
              <a:t>→ ZnCl</a:t>
            </a:r>
            <a:r>
              <a:rPr lang="en-GB" sz="2800" baseline="-25000" dirty="0">
                <a:latin typeface="Century Gothic" panose="020B0502020202020204" pitchFamily="34" charset="0"/>
              </a:rPr>
              <a:t>2</a:t>
            </a:r>
            <a:r>
              <a:rPr lang="en-US" sz="2800" baseline="-25000" dirty="0">
                <a:latin typeface="Century Gothic" panose="020B0502020202020204" pitchFamily="34" charset="0"/>
              </a:rPr>
              <a:t> (aq)</a:t>
            </a:r>
            <a:r>
              <a:rPr lang="en-US" sz="2800" dirty="0">
                <a:latin typeface="Century Gothic" panose="020B0502020202020204" pitchFamily="34" charset="0"/>
              </a:rPr>
              <a:t> + </a:t>
            </a:r>
            <a:r>
              <a:rPr lang="en-GB" sz="2800" dirty="0">
                <a:latin typeface="Century Gothic" panose="020B0502020202020204" pitchFamily="34" charset="0"/>
              </a:rPr>
              <a:t>H</a:t>
            </a:r>
            <a:r>
              <a:rPr lang="en-GB" sz="2800" baseline="-25000" dirty="0">
                <a:latin typeface="Century Gothic" panose="020B0502020202020204" pitchFamily="34" charset="0"/>
              </a:rPr>
              <a:t>2</a:t>
            </a:r>
            <a:r>
              <a:rPr lang="en-US" sz="2800" baseline="-25000" dirty="0">
                <a:latin typeface="Century Gothic" panose="020B0502020202020204" pitchFamily="34" charset="0"/>
              </a:rPr>
              <a:t>(g)</a:t>
            </a:r>
            <a:endParaRPr lang="en-US" sz="2800" dirty="0">
              <a:latin typeface="Century Gothic" panose="020B0502020202020204" pitchFamily="34" charset="0"/>
            </a:endParaRPr>
          </a:p>
        </p:txBody>
      </p:sp>
      <p:sp>
        <p:nvSpPr>
          <p:cNvPr id="4" name="TextBox 3">
            <a:extLst>
              <a:ext uri="{FF2B5EF4-FFF2-40B4-BE49-F238E27FC236}">
                <a16:creationId xmlns:a16="http://schemas.microsoft.com/office/drawing/2014/main" id="{F166F49C-BC08-CB92-3816-F743E849E65B}"/>
              </a:ext>
            </a:extLst>
          </p:cNvPr>
          <p:cNvSpPr txBox="1"/>
          <p:nvPr/>
        </p:nvSpPr>
        <p:spPr>
          <a:xfrm>
            <a:off x="318977" y="3059668"/>
            <a:ext cx="6378669" cy="461665"/>
          </a:xfrm>
          <a:prstGeom prst="rect">
            <a:avLst/>
          </a:prstGeom>
          <a:noFill/>
        </p:spPr>
        <p:txBody>
          <a:bodyPr wrap="none" rtlCol="0">
            <a:spAutoFit/>
          </a:bodyPr>
          <a:lstStyle/>
          <a:p>
            <a:r>
              <a:rPr lang="en-GB" sz="2400" b="1" dirty="0">
                <a:latin typeface="Century Gothic" panose="020B0502020202020204" pitchFamily="34" charset="0"/>
              </a:rPr>
              <a:t>1. Write an ionic equation for this reaction</a:t>
            </a:r>
          </a:p>
        </p:txBody>
      </p:sp>
      <p:sp>
        <p:nvSpPr>
          <p:cNvPr id="5" name="TextBox 4">
            <a:extLst>
              <a:ext uri="{FF2B5EF4-FFF2-40B4-BE49-F238E27FC236}">
                <a16:creationId xmlns:a16="http://schemas.microsoft.com/office/drawing/2014/main" id="{6D6EE328-813A-F4C7-3AA8-2BF117877ADD}"/>
              </a:ext>
            </a:extLst>
          </p:cNvPr>
          <p:cNvSpPr txBox="1"/>
          <p:nvPr/>
        </p:nvSpPr>
        <p:spPr>
          <a:xfrm>
            <a:off x="318977" y="4700626"/>
            <a:ext cx="7797327" cy="461665"/>
          </a:xfrm>
          <a:prstGeom prst="rect">
            <a:avLst/>
          </a:prstGeom>
          <a:noFill/>
        </p:spPr>
        <p:txBody>
          <a:bodyPr wrap="none" rtlCol="0">
            <a:spAutoFit/>
          </a:bodyPr>
          <a:lstStyle/>
          <a:p>
            <a:r>
              <a:rPr lang="en-GB" sz="2400" b="1" dirty="0">
                <a:latin typeface="Century Gothic" panose="020B0502020202020204" pitchFamily="34" charset="0"/>
              </a:rPr>
              <a:t>2. Explain which species is reduced in this reaction.</a:t>
            </a:r>
          </a:p>
        </p:txBody>
      </p:sp>
      <p:sp>
        <p:nvSpPr>
          <p:cNvPr id="7" name="TextBox 6">
            <a:extLst>
              <a:ext uri="{FF2B5EF4-FFF2-40B4-BE49-F238E27FC236}">
                <a16:creationId xmlns:a16="http://schemas.microsoft.com/office/drawing/2014/main" id="{BD383A9C-1305-4C4B-7143-57C57A3E9015}"/>
              </a:ext>
            </a:extLst>
          </p:cNvPr>
          <p:cNvSpPr txBox="1"/>
          <p:nvPr/>
        </p:nvSpPr>
        <p:spPr>
          <a:xfrm>
            <a:off x="318977" y="3782689"/>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Zn</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+ 2H</a:t>
            </a:r>
            <a:r>
              <a:rPr lang="en-US" sz="2800" b="1" baseline="30000" dirty="0">
                <a:solidFill>
                  <a:schemeClr val="accent2">
                    <a:lumMod val="60000"/>
                    <a:lumOff val="40000"/>
                  </a:schemeClr>
                </a:solidFill>
                <a:latin typeface="Century Gothic" panose="020B0502020202020204" pitchFamily="34" charset="0"/>
              </a:rPr>
              <a:t>+</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Zn</a:t>
            </a:r>
            <a:r>
              <a:rPr lang="en-GB" sz="2800" b="1" baseline="30000" dirty="0">
                <a:solidFill>
                  <a:schemeClr val="accent2">
                    <a:lumMod val="60000"/>
                    <a:lumOff val="40000"/>
                  </a:schemeClr>
                </a:solidFill>
                <a:latin typeface="Century Gothic" panose="020B0502020202020204" pitchFamily="34" charset="0"/>
              </a:rPr>
              <a:t>2+</a:t>
            </a:r>
            <a:r>
              <a:rPr lang="en-GB"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H</a:t>
            </a:r>
            <a:r>
              <a:rPr lang="en-GB" sz="2800" b="1" baseline="-25000" dirty="0">
                <a:solidFill>
                  <a:schemeClr val="accent2">
                    <a:lumMod val="60000"/>
                    <a:lumOff val="40000"/>
                  </a:schemeClr>
                </a:solidFill>
                <a:latin typeface="Century Gothic" panose="020B0502020202020204" pitchFamily="34" charset="0"/>
              </a:rPr>
              <a:t>2(g)</a:t>
            </a:r>
            <a:endParaRPr lang="en-US" sz="2800" b="1"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F2E64495-AE9F-859B-E49F-196C353762EB}"/>
              </a:ext>
            </a:extLst>
          </p:cNvPr>
          <p:cNvSpPr txBox="1"/>
          <p:nvPr/>
        </p:nvSpPr>
        <p:spPr>
          <a:xfrm>
            <a:off x="471377" y="5324133"/>
            <a:ext cx="10620374" cy="954107"/>
          </a:xfrm>
          <a:prstGeom prst="rect">
            <a:avLst/>
          </a:prstGeom>
          <a:noFill/>
        </p:spPr>
        <p:txBody>
          <a:bodyPr wrap="square">
            <a:spAutoFit/>
          </a:bodyPr>
          <a:lstStyle/>
          <a:p>
            <a:r>
              <a:rPr lang="en-US" sz="2800" b="1" dirty="0">
                <a:solidFill>
                  <a:schemeClr val="accent2">
                    <a:lumMod val="60000"/>
                    <a:lumOff val="40000"/>
                  </a:schemeClr>
                </a:solidFill>
                <a:latin typeface="Century Gothic" panose="020B0502020202020204" pitchFamily="34" charset="0"/>
              </a:rPr>
              <a:t>Hydrogen is reduced in this reaction because it gains electrons</a:t>
            </a:r>
          </a:p>
        </p:txBody>
      </p:sp>
      <p:sp>
        <p:nvSpPr>
          <p:cNvPr id="6" name="Rectangle 5">
            <a:extLst>
              <a:ext uri="{FF2B5EF4-FFF2-40B4-BE49-F238E27FC236}">
                <a16:creationId xmlns:a16="http://schemas.microsoft.com/office/drawing/2014/main" id="{B4EA1D06-A1FE-D809-5810-AC516D1B1820}"/>
              </a:ext>
            </a:extLst>
          </p:cNvPr>
          <p:cNvSpPr/>
          <p:nvPr/>
        </p:nvSpPr>
        <p:spPr>
          <a:xfrm>
            <a:off x="1959224" y="1756546"/>
            <a:ext cx="8099175" cy="461665"/>
          </a:xfrm>
          <a:prstGeom prst="rect">
            <a:avLst/>
          </a:prstGeom>
        </p:spPr>
        <p:txBody>
          <a:bodyPr wrap="square">
            <a:spAutoFit/>
          </a:bodyPr>
          <a:lstStyle/>
          <a:p>
            <a:pPr algn="ctr"/>
            <a:r>
              <a:rPr lang="en-GB" sz="2400" b="1" dirty="0">
                <a:latin typeface="Century Gothic" panose="020B0502020202020204" pitchFamily="34" charset="0"/>
              </a:rPr>
              <a:t>Metal   +    Acid    → Salt      +       Hydrogen</a:t>
            </a:r>
          </a:p>
        </p:txBody>
      </p:sp>
    </p:spTree>
    <p:extLst>
      <p:ext uri="{BB962C8B-B14F-4D97-AF65-F5344CB8AC3E}">
        <p14:creationId xmlns:p14="http://schemas.microsoft.com/office/powerpoint/2010/main" val="204834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Title 1">
            <a:extLst>
              <a:ext uri="{FF2B5EF4-FFF2-40B4-BE49-F238E27FC236}">
                <a16:creationId xmlns:a16="http://schemas.microsoft.com/office/drawing/2014/main" id="{484DA951-D1F6-3E41-9A81-90EFF1C04C05}"/>
              </a:ext>
            </a:extLst>
          </p:cNvPr>
          <p:cNvSpPr>
            <a:spLocks noGrp="1"/>
          </p:cNvSpPr>
          <p:nvPr>
            <p:ph type="title"/>
          </p:nvPr>
        </p:nvSpPr>
        <p:spPr/>
        <p:txBody>
          <a:bodyPr/>
          <a:lstStyle/>
          <a:p>
            <a:r>
              <a:rPr lang="en-US" dirty="0">
                <a:latin typeface="Century Gothic" panose="020B0502020202020204" pitchFamily="34" charset="0"/>
              </a:rPr>
              <a:t>Testing for Gases</a:t>
            </a:r>
          </a:p>
        </p:txBody>
      </p:sp>
      <p:sp>
        <p:nvSpPr>
          <p:cNvPr id="3" name="Rectangle 2">
            <a:extLst>
              <a:ext uri="{FF2B5EF4-FFF2-40B4-BE49-F238E27FC236}">
                <a16:creationId xmlns:a16="http://schemas.microsoft.com/office/drawing/2014/main" id="{DC1E82CD-365C-A844-B76F-D999E1CB1BFF}"/>
              </a:ext>
            </a:extLst>
          </p:cNvPr>
          <p:cNvSpPr/>
          <p:nvPr/>
        </p:nvSpPr>
        <p:spPr>
          <a:xfrm>
            <a:off x="540000" y="2903542"/>
            <a:ext cx="5923862" cy="3046988"/>
          </a:xfrm>
          <a:prstGeom prst="rect">
            <a:avLst/>
          </a:prstGeom>
        </p:spPr>
        <p:txBody>
          <a:bodyPr wrap="square">
            <a:spAutoFit/>
          </a:bodyPr>
          <a:lstStyle/>
          <a:p>
            <a:pPr lvl="0"/>
            <a:r>
              <a:rPr lang="en-GB" sz="2400" dirty="0">
                <a:solidFill>
                  <a:schemeClr val="dk1"/>
                </a:solidFill>
                <a:latin typeface="Century Gothic" panose="020B0502020202020204" pitchFamily="34" charset="0"/>
                <a:ea typeface="Century Gothic"/>
                <a:cs typeface="Century Gothic"/>
                <a:sym typeface="Century Gothic"/>
              </a:rPr>
              <a:t>The test for hydrogen uses a </a:t>
            </a:r>
            <a:r>
              <a:rPr lang="en-GB" sz="2400" b="1" dirty="0">
                <a:solidFill>
                  <a:schemeClr val="dk1"/>
                </a:solidFill>
                <a:latin typeface="Century Gothic" panose="020B0502020202020204" pitchFamily="34" charset="0"/>
                <a:ea typeface="Century Gothic"/>
                <a:cs typeface="Century Gothic"/>
                <a:sym typeface="Century Gothic"/>
              </a:rPr>
              <a:t>burning splint </a:t>
            </a:r>
            <a:r>
              <a:rPr lang="en-GB" sz="2400" dirty="0">
                <a:solidFill>
                  <a:schemeClr val="dk1"/>
                </a:solidFill>
                <a:latin typeface="Century Gothic" panose="020B0502020202020204" pitchFamily="34" charset="0"/>
                <a:ea typeface="Century Gothic"/>
                <a:cs typeface="Century Gothic"/>
                <a:sym typeface="Century Gothic"/>
              </a:rPr>
              <a:t>held at the open end of a test tube of the gas. </a:t>
            </a:r>
          </a:p>
          <a:p>
            <a:pPr lvl="0"/>
            <a:endParaRPr lang="en-GB" sz="2400" dirty="0">
              <a:solidFill>
                <a:schemeClr val="dk1"/>
              </a:solidFill>
              <a:latin typeface="Century Gothic" panose="020B0502020202020204" pitchFamily="34" charset="0"/>
              <a:ea typeface="Century Gothic"/>
              <a:cs typeface="Century Gothic"/>
              <a:sym typeface="Century Gothic"/>
            </a:endParaRPr>
          </a:p>
          <a:p>
            <a:pPr lvl="0"/>
            <a:r>
              <a:rPr lang="en-GB" sz="2400" dirty="0">
                <a:solidFill>
                  <a:schemeClr val="dk1"/>
                </a:solidFill>
                <a:latin typeface="Century Gothic" panose="020B0502020202020204" pitchFamily="34" charset="0"/>
                <a:ea typeface="Century Gothic"/>
                <a:cs typeface="Century Gothic"/>
                <a:sym typeface="Century Gothic"/>
              </a:rPr>
              <a:t>Hydrogen burns rapidly with a pop sound. </a:t>
            </a:r>
          </a:p>
          <a:p>
            <a:pPr lvl="0"/>
            <a:endParaRPr lang="en-GB" sz="2400" dirty="0">
              <a:solidFill>
                <a:schemeClr val="dk1"/>
              </a:solidFill>
              <a:latin typeface="Century Gothic" panose="020B0502020202020204" pitchFamily="34" charset="0"/>
              <a:ea typeface="Century Gothic"/>
              <a:cs typeface="Century Gothic"/>
              <a:sym typeface="Century Gothic"/>
            </a:endParaRPr>
          </a:p>
          <a:p>
            <a:pPr lvl="0"/>
            <a:r>
              <a:rPr lang="en-GB" sz="2400" dirty="0">
                <a:solidFill>
                  <a:schemeClr val="dk1"/>
                </a:solidFill>
                <a:latin typeface="Century Gothic" panose="020B0502020202020204" pitchFamily="34" charset="0"/>
                <a:ea typeface="Century Gothic"/>
                <a:cs typeface="Century Gothic"/>
                <a:sym typeface="Century Gothic"/>
              </a:rPr>
              <a:t>This is called the </a:t>
            </a:r>
            <a:r>
              <a:rPr lang="en-GB" sz="2400" b="1" dirty="0">
                <a:solidFill>
                  <a:schemeClr val="dk1"/>
                </a:solidFill>
                <a:latin typeface="Century Gothic" panose="020B0502020202020204" pitchFamily="34" charset="0"/>
                <a:ea typeface="Century Gothic"/>
                <a:cs typeface="Century Gothic"/>
                <a:sym typeface="Century Gothic"/>
              </a:rPr>
              <a:t>squeaky pop test.</a:t>
            </a:r>
            <a:endParaRPr lang="en-GB" sz="2400" b="1" dirty="0">
              <a:latin typeface="Century Gothic" panose="020B0502020202020204" pitchFamily="34" charset="0"/>
            </a:endParaRPr>
          </a:p>
        </p:txBody>
      </p:sp>
      <p:sp>
        <p:nvSpPr>
          <p:cNvPr id="10" name="Rectangle 9">
            <a:extLst>
              <a:ext uri="{FF2B5EF4-FFF2-40B4-BE49-F238E27FC236}">
                <a16:creationId xmlns:a16="http://schemas.microsoft.com/office/drawing/2014/main" id="{5121DD5C-DA0B-F349-A21C-323E7DB0461F}"/>
              </a:ext>
            </a:extLst>
          </p:cNvPr>
          <p:cNvSpPr/>
          <p:nvPr/>
        </p:nvSpPr>
        <p:spPr>
          <a:xfrm>
            <a:off x="492702" y="1119273"/>
            <a:ext cx="4929556" cy="461665"/>
          </a:xfrm>
          <a:prstGeom prst="rect">
            <a:avLst/>
          </a:prstGeom>
        </p:spPr>
        <p:txBody>
          <a:bodyPr wrap="none">
            <a:spAutoFit/>
          </a:bodyPr>
          <a:lstStyle/>
          <a:p>
            <a:pPr algn="ctr"/>
            <a:r>
              <a:rPr lang="en-GB" sz="2400" dirty="0">
                <a:latin typeface="Century Gothic" panose="020B0502020202020204" pitchFamily="34" charset="0"/>
              </a:rPr>
              <a:t>Metal + Acid → Salt + </a:t>
            </a:r>
            <a:r>
              <a:rPr lang="en-GB" sz="2400" b="1" dirty="0">
                <a:latin typeface="Century Gothic" panose="020B0502020202020204" pitchFamily="34" charset="0"/>
              </a:rPr>
              <a:t>Hydrogen</a:t>
            </a:r>
          </a:p>
        </p:txBody>
      </p:sp>
      <p:pic>
        <p:nvPicPr>
          <p:cNvPr id="1026" name="Picture 2" descr="Test Tube, Container, Chemistry">
            <a:extLst>
              <a:ext uri="{FF2B5EF4-FFF2-40B4-BE49-F238E27FC236}">
                <a16:creationId xmlns:a16="http://schemas.microsoft.com/office/drawing/2014/main" id="{315A6209-8C6A-3B4E-B286-2F99CBFAD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2130">
            <a:off x="7640544" y="2887776"/>
            <a:ext cx="4358297" cy="26844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rn, Fire, Light, Lit, Match, Fire, Lit">
            <a:extLst>
              <a:ext uri="{FF2B5EF4-FFF2-40B4-BE49-F238E27FC236}">
                <a16:creationId xmlns:a16="http://schemas.microsoft.com/office/drawing/2014/main" id="{AE16E564-D663-EF43-9084-A0F00038C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27477">
            <a:off x="7843092" y="1169678"/>
            <a:ext cx="1240135" cy="1653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E891CB-CE51-4D40-B9D5-04CF64119722}"/>
              </a:ext>
            </a:extLst>
          </p:cNvPr>
          <p:cNvSpPr txBox="1"/>
          <p:nvPr/>
        </p:nvSpPr>
        <p:spPr>
          <a:xfrm>
            <a:off x="8339958" y="5092397"/>
            <a:ext cx="1859261" cy="646331"/>
          </a:xfrm>
          <a:prstGeom prst="rect">
            <a:avLst/>
          </a:prstGeom>
          <a:noFill/>
        </p:spPr>
        <p:txBody>
          <a:bodyPr wrap="square" rtlCol="0">
            <a:spAutoFit/>
          </a:bodyPr>
          <a:lstStyle/>
          <a:p>
            <a:r>
              <a:rPr lang="en-GB" dirty="0">
                <a:latin typeface="Century Gothic" panose="020B0502020202020204" pitchFamily="34" charset="0"/>
              </a:rPr>
              <a:t>Test tube of hydrogen gas</a:t>
            </a:r>
          </a:p>
        </p:txBody>
      </p:sp>
      <p:sp>
        <p:nvSpPr>
          <p:cNvPr id="5" name="Explosion 2 4">
            <a:extLst>
              <a:ext uri="{FF2B5EF4-FFF2-40B4-BE49-F238E27FC236}">
                <a16:creationId xmlns:a16="http://schemas.microsoft.com/office/drawing/2014/main" id="{B8CA255D-9809-0941-97EC-44DB8E7A587E}"/>
              </a:ext>
            </a:extLst>
          </p:cNvPr>
          <p:cNvSpPr/>
          <p:nvPr/>
        </p:nvSpPr>
        <p:spPr>
          <a:xfrm>
            <a:off x="8922005" y="803266"/>
            <a:ext cx="2347284" cy="117497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entury Gothic" panose="020B0502020202020204" pitchFamily="34" charset="0"/>
              </a:rPr>
              <a:t>POP</a:t>
            </a:r>
          </a:p>
        </p:txBody>
      </p:sp>
    </p:spTree>
    <p:extLst>
      <p:ext uri="{BB962C8B-B14F-4D97-AF65-F5344CB8AC3E}">
        <p14:creationId xmlns:p14="http://schemas.microsoft.com/office/powerpoint/2010/main" val="1361012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3" name="Picture 4" descr="Free Test Tube Chemistry vector and picture">
            <a:extLst>
              <a:ext uri="{FF2B5EF4-FFF2-40B4-BE49-F238E27FC236}">
                <a16:creationId xmlns:a16="http://schemas.microsoft.com/office/drawing/2014/main" id="{300A11D3-12A6-1F9D-CEAF-C4D05C61E9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94181">
            <a:off x="9548429" y="2875058"/>
            <a:ext cx="1843873" cy="36877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Test Tube Chemistry vector and picture">
            <a:extLst>
              <a:ext uri="{FF2B5EF4-FFF2-40B4-BE49-F238E27FC236}">
                <a16:creationId xmlns:a16="http://schemas.microsoft.com/office/drawing/2014/main" id="{128EAAC9-2F1C-543F-5716-B9A8BED11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94181">
            <a:off x="7234720" y="2750367"/>
            <a:ext cx="1843873" cy="3687746"/>
          </a:xfrm>
          <a:prstGeom prst="rect">
            <a:avLst/>
          </a:prstGeom>
          <a:noFill/>
          <a:extLst>
            <a:ext uri="{909E8E84-426E-40DD-AFC4-6F175D3DCCD1}">
              <a14:hiddenFill xmlns:a14="http://schemas.microsoft.com/office/drawing/2010/main">
                <a:solidFill>
                  <a:srgbClr val="FFFFFF"/>
                </a:solidFill>
              </a14:hiddenFill>
            </a:ext>
          </a:extLst>
        </p:spPr>
      </p:pic>
      <p:sp>
        <p:nvSpPr>
          <p:cNvPr id="138" name="Google Shape;138;p3"/>
          <p:cNvSpPr/>
          <p:nvPr/>
        </p:nvSpPr>
        <p:spPr>
          <a:xfrm>
            <a:off x="8650127" y="4575413"/>
            <a:ext cx="1402586"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i="1" dirty="0">
                <a:latin typeface="Century Gothic" panose="020B0502020202020204" pitchFamily="34" charset="0"/>
              </a:rPr>
              <a:t>Turns milky</a:t>
            </a:r>
            <a:endParaRPr i="1" dirty="0">
              <a:latin typeface="Century Gothic" panose="020B0502020202020204" pitchFamily="34" charset="0"/>
            </a:endParaRPr>
          </a:p>
        </p:txBody>
      </p:sp>
      <p:sp>
        <p:nvSpPr>
          <p:cNvPr id="2" name="Title 1">
            <a:extLst>
              <a:ext uri="{FF2B5EF4-FFF2-40B4-BE49-F238E27FC236}">
                <a16:creationId xmlns:a16="http://schemas.microsoft.com/office/drawing/2014/main" id="{484DA951-D1F6-3E41-9A81-90EFF1C04C05}"/>
              </a:ext>
            </a:extLst>
          </p:cNvPr>
          <p:cNvSpPr>
            <a:spLocks noGrp="1"/>
          </p:cNvSpPr>
          <p:nvPr>
            <p:ph type="title"/>
          </p:nvPr>
        </p:nvSpPr>
        <p:spPr/>
        <p:txBody>
          <a:bodyPr/>
          <a:lstStyle/>
          <a:p>
            <a:r>
              <a:rPr lang="en-US" dirty="0">
                <a:latin typeface="Century Gothic" panose="020B0502020202020204" pitchFamily="34" charset="0"/>
              </a:rPr>
              <a:t>Testing for Gases</a:t>
            </a:r>
          </a:p>
        </p:txBody>
      </p:sp>
      <p:sp>
        <p:nvSpPr>
          <p:cNvPr id="10" name="Rectangle 9">
            <a:extLst>
              <a:ext uri="{FF2B5EF4-FFF2-40B4-BE49-F238E27FC236}">
                <a16:creationId xmlns:a16="http://schemas.microsoft.com/office/drawing/2014/main" id="{5121DD5C-DA0B-F349-A21C-323E7DB0461F}"/>
              </a:ext>
            </a:extLst>
          </p:cNvPr>
          <p:cNvSpPr/>
          <p:nvPr/>
        </p:nvSpPr>
        <p:spPr>
          <a:xfrm>
            <a:off x="493223" y="937052"/>
            <a:ext cx="8784777" cy="461665"/>
          </a:xfrm>
          <a:prstGeom prst="rect">
            <a:avLst/>
          </a:prstGeom>
        </p:spPr>
        <p:txBody>
          <a:bodyPr wrap="none">
            <a:spAutoFit/>
          </a:bodyPr>
          <a:lstStyle/>
          <a:p>
            <a:pPr algn="ctr"/>
            <a:r>
              <a:rPr lang="en-GB" sz="2400" dirty="0">
                <a:latin typeface="Century Gothic" panose="020B0502020202020204" pitchFamily="34" charset="0"/>
              </a:rPr>
              <a:t>Metal Carbonate + Acid → Salt + Water +</a:t>
            </a:r>
            <a:r>
              <a:rPr lang="en-GB" sz="2400" b="1" dirty="0">
                <a:latin typeface="Century Gothic" panose="020B0502020202020204" pitchFamily="34" charset="0"/>
              </a:rPr>
              <a:t> Carbon dioxide</a:t>
            </a:r>
          </a:p>
        </p:txBody>
      </p:sp>
      <p:sp>
        <p:nvSpPr>
          <p:cNvPr id="5" name="Rectangle 4">
            <a:extLst>
              <a:ext uri="{FF2B5EF4-FFF2-40B4-BE49-F238E27FC236}">
                <a16:creationId xmlns:a16="http://schemas.microsoft.com/office/drawing/2014/main" id="{952320CC-9419-F144-80D3-050115EB72D5}"/>
              </a:ext>
            </a:extLst>
          </p:cNvPr>
          <p:cNvSpPr/>
          <p:nvPr/>
        </p:nvSpPr>
        <p:spPr>
          <a:xfrm>
            <a:off x="524234" y="2077436"/>
            <a:ext cx="6096000" cy="1200329"/>
          </a:xfrm>
          <a:prstGeom prst="rect">
            <a:avLst/>
          </a:prstGeom>
        </p:spPr>
        <p:txBody>
          <a:bodyPr>
            <a:spAutoFit/>
          </a:bodyPr>
          <a:lstStyle/>
          <a:p>
            <a:pPr lvl="0"/>
            <a:r>
              <a:rPr lang="en-GB" sz="2400" dirty="0">
                <a:solidFill>
                  <a:schemeClr val="dk1"/>
                </a:solidFill>
                <a:latin typeface="Century Gothic" panose="020B0502020202020204" pitchFamily="34" charset="0"/>
                <a:ea typeface="Century Gothic"/>
                <a:cs typeface="Century Gothic"/>
                <a:sym typeface="Century Gothic"/>
              </a:rPr>
              <a:t>The test for carbon dioxide gas uses a solution of </a:t>
            </a:r>
            <a:r>
              <a:rPr lang="en-GB" sz="2400" b="1" dirty="0">
                <a:solidFill>
                  <a:schemeClr val="dk1"/>
                </a:solidFill>
                <a:latin typeface="Century Gothic" panose="020B0502020202020204" pitchFamily="34" charset="0"/>
                <a:ea typeface="Century Gothic"/>
                <a:cs typeface="Century Gothic"/>
                <a:sym typeface="Century Gothic"/>
              </a:rPr>
              <a:t>calcium hydroxide </a:t>
            </a:r>
            <a:r>
              <a:rPr lang="en-GB" sz="2400" dirty="0">
                <a:solidFill>
                  <a:schemeClr val="dk1"/>
                </a:solidFill>
                <a:latin typeface="Century Gothic" panose="020B0502020202020204" pitchFamily="34" charset="0"/>
                <a:ea typeface="Century Gothic"/>
                <a:cs typeface="Century Gothic"/>
                <a:sym typeface="Century Gothic"/>
              </a:rPr>
              <a:t>(also called </a:t>
            </a:r>
            <a:r>
              <a:rPr lang="en-GB" sz="2400" b="1" dirty="0">
                <a:solidFill>
                  <a:schemeClr val="dk1"/>
                </a:solidFill>
                <a:latin typeface="Century Gothic" panose="020B0502020202020204" pitchFamily="34" charset="0"/>
                <a:ea typeface="Century Gothic"/>
                <a:cs typeface="Century Gothic"/>
                <a:sym typeface="Century Gothic"/>
              </a:rPr>
              <a:t>limewater</a:t>
            </a:r>
            <a:r>
              <a:rPr lang="en-GB" sz="2400" dirty="0">
                <a:solidFill>
                  <a:schemeClr val="dk1"/>
                </a:solidFill>
                <a:latin typeface="Century Gothic" panose="020B0502020202020204" pitchFamily="34" charset="0"/>
                <a:ea typeface="Century Gothic"/>
                <a:cs typeface="Century Gothic"/>
                <a:sym typeface="Century Gothic"/>
              </a:rPr>
              <a:t>). </a:t>
            </a:r>
          </a:p>
        </p:txBody>
      </p:sp>
      <p:sp>
        <p:nvSpPr>
          <p:cNvPr id="6" name="Rectangle 5">
            <a:extLst>
              <a:ext uri="{FF2B5EF4-FFF2-40B4-BE49-F238E27FC236}">
                <a16:creationId xmlns:a16="http://schemas.microsoft.com/office/drawing/2014/main" id="{60A53CF8-7EE9-F340-B1F6-5AD8BC5EAF39}"/>
              </a:ext>
            </a:extLst>
          </p:cNvPr>
          <p:cNvSpPr/>
          <p:nvPr/>
        </p:nvSpPr>
        <p:spPr>
          <a:xfrm>
            <a:off x="524234" y="3559730"/>
            <a:ext cx="6096000" cy="1200329"/>
          </a:xfrm>
          <a:prstGeom prst="rect">
            <a:avLst/>
          </a:prstGeom>
        </p:spPr>
        <p:txBody>
          <a:bodyPr>
            <a:spAutoFit/>
          </a:bodyPr>
          <a:lstStyle/>
          <a:p>
            <a:pPr lvl="0"/>
            <a:r>
              <a:rPr lang="en-GB" sz="2400" dirty="0">
                <a:solidFill>
                  <a:schemeClr val="dk1"/>
                </a:solidFill>
                <a:latin typeface="Century Gothic" panose="020B0502020202020204" pitchFamily="34" charset="0"/>
                <a:ea typeface="Century Gothic"/>
                <a:cs typeface="Century Gothic"/>
                <a:sym typeface="Century Gothic"/>
              </a:rPr>
              <a:t>When carbon dioxide is shaken with or bubbled through limewater, the limewater turns </a:t>
            </a:r>
            <a:r>
              <a:rPr lang="en-GB" sz="2400" b="1" dirty="0">
                <a:solidFill>
                  <a:schemeClr val="dk1"/>
                </a:solidFill>
                <a:latin typeface="Century Gothic" panose="020B0502020202020204" pitchFamily="34" charset="0"/>
                <a:ea typeface="Century Gothic"/>
                <a:cs typeface="Century Gothic"/>
                <a:sym typeface="Century Gothic"/>
              </a:rPr>
              <a:t>milky</a:t>
            </a:r>
            <a:r>
              <a:rPr lang="en-GB" sz="2400" dirty="0">
                <a:solidFill>
                  <a:schemeClr val="dk1"/>
                </a:solidFill>
                <a:latin typeface="Century Gothic" panose="020B0502020202020204" pitchFamily="34" charset="0"/>
                <a:ea typeface="Century Gothic"/>
                <a:cs typeface="Century Gothic"/>
                <a:sym typeface="Century Gothic"/>
              </a:rPr>
              <a:t> (cloudy).</a:t>
            </a:r>
            <a:endParaRPr lang="en-GB" sz="2400" dirty="0">
              <a:latin typeface="Century Gothic" panose="020B0502020202020204" pitchFamily="34" charset="0"/>
            </a:endParaRPr>
          </a:p>
        </p:txBody>
      </p:sp>
      <p:sp>
        <p:nvSpPr>
          <p:cNvPr id="14" name="Stored Data 13">
            <a:extLst>
              <a:ext uri="{FF2B5EF4-FFF2-40B4-BE49-F238E27FC236}">
                <a16:creationId xmlns:a16="http://schemas.microsoft.com/office/drawing/2014/main" id="{DC643B00-00BC-DE44-A12F-D0803CDA747B}"/>
              </a:ext>
            </a:extLst>
          </p:cNvPr>
          <p:cNvSpPr/>
          <p:nvPr/>
        </p:nvSpPr>
        <p:spPr>
          <a:xfrm rot="16200000">
            <a:off x="6778528" y="4955976"/>
            <a:ext cx="2707198" cy="607123"/>
          </a:xfrm>
          <a:prstGeom prst="flowChartOnlineStorage">
            <a:avLst/>
          </a:prstGeom>
          <a:noFill/>
          <a:ln>
            <a:solidFill>
              <a:schemeClr val="bg2">
                <a:lumMod val="75000"/>
                <a:alpha val="59000"/>
              </a:schemeClr>
            </a:solidFill>
          </a:ln>
          <a:effectLst>
            <a:outerShdw blurRad="46671" dist="16870" dir="5400000" algn="ctr" rotWithShape="0">
              <a:srgbClr val="000000">
                <a:alpha val="62000"/>
              </a:srgbClr>
            </a:outerShdw>
            <a:reflection endPos="0" dist="50800" dir="5400000" sy="-100000" algn="bl" rotWithShape="0"/>
          </a:effectLst>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7" name="Stored Data 26">
            <a:extLst>
              <a:ext uri="{FF2B5EF4-FFF2-40B4-BE49-F238E27FC236}">
                <a16:creationId xmlns:a16="http://schemas.microsoft.com/office/drawing/2014/main" id="{FDEE9C3D-01B8-B24F-A6D0-22A6CEE59618}"/>
              </a:ext>
            </a:extLst>
          </p:cNvPr>
          <p:cNvSpPr/>
          <p:nvPr/>
        </p:nvSpPr>
        <p:spPr>
          <a:xfrm rot="16200000">
            <a:off x="9133081" y="5022938"/>
            <a:ext cx="2656400" cy="607123"/>
          </a:xfrm>
          <a:prstGeom prst="flowChartOnlineStorage">
            <a:avLst/>
          </a:prstGeom>
          <a:solidFill>
            <a:schemeClr val="bg1">
              <a:lumMod val="95000"/>
            </a:schemeClr>
          </a:solidFill>
          <a:ln>
            <a:solidFill>
              <a:schemeClr val="bg2">
                <a:lumMod val="75000"/>
                <a:alpha val="34000"/>
              </a:schemeClr>
            </a:solidFill>
          </a:ln>
          <a:effectLst>
            <a:outerShdw blurRad="50800" dist="50800" dir="5400000" algn="ctr" rotWithShape="0">
              <a:srgbClr val="000000">
                <a:alpha val="15162"/>
              </a:srgb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Tree>
    <p:extLst>
      <p:ext uri="{BB962C8B-B14F-4D97-AF65-F5344CB8AC3E}">
        <p14:creationId xmlns:p14="http://schemas.microsoft.com/office/powerpoint/2010/main" val="38997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p:bldP spid="10" grpId="0"/>
      <p:bldP spid="5" grpId="0"/>
      <p:bldP spid="6" grpId="0"/>
      <p:bldP spid="14"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65863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Prior Knowledge Review: Reactions of Acids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sulfuric acid (H</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SO</a:t>
            </a:r>
            <a:r>
              <a:rPr lang="en-GB" sz="2400" baseline="-25000" dirty="0">
                <a:solidFill>
                  <a:schemeClr val="dk1"/>
                </a:solidFill>
                <a:latin typeface="Century Gothic"/>
                <a:ea typeface="Century Gothic"/>
                <a:cs typeface="Century Gothic"/>
                <a:sym typeface="Century Gothic"/>
              </a:rPr>
              <a:t>4</a:t>
            </a:r>
            <a:r>
              <a:rPr lang="en-GB" sz="2400" dirty="0">
                <a:solidFill>
                  <a:schemeClr val="dk1"/>
                </a:solidFill>
                <a:latin typeface="Century Gothic"/>
                <a:ea typeface="Century Gothic"/>
                <a:cs typeface="Century Gothic"/>
                <a:sym typeface="Century Gothic"/>
              </a:rPr>
              <a:t>). H=1, S=32, O=16</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sulfuric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another acid.</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acids.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colour that Universal Indicator would turn in an alkaline solution.</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1069626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(2x1)+32+(4x16) = 98</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5" name="Google Shape;103;p1">
                <a:extLst>
                  <a:ext uri="{FF2B5EF4-FFF2-40B4-BE49-F238E27FC236}">
                    <a16:creationId xmlns:a16="http://schemas.microsoft.com/office/drawing/2014/main" id="{5D871398-990A-B287-C190-00BAE22FD051}"/>
                  </a:ext>
                </a:extLst>
              </p:cNvPr>
              <p:cNvSpPr txBox="1"/>
              <p:nvPr/>
            </p:nvSpPr>
            <p:spPr>
              <a:xfrm>
                <a:off x="822106" y="2704715"/>
                <a:ext cx="10610539" cy="1490624"/>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smtClean="0">
                        <a:solidFill>
                          <a:schemeClr val="accent1"/>
                        </a:solidFill>
                        <a:latin typeface="Cambria Math" panose="02040503050406030204" pitchFamily="18" charset="0"/>
                        <a:ea typeface="Century Gothic"/>
                        <a:cs typeface="Century Gothic"/>
                        <a:sym typeface="Century Gothic"/>
                      </a:rPr>
                      <m:t>% </m:t>
                    </m:r>
                    <m:r>
                      <a:rPr lang="en-GB" sz="2000" b="1" smtClean="0">
                        <a:solidFill>
                          <a:schemeClr val="accent1"/>
                        </a:solidFill>
                        <a:latin typeface="Cambria Math" panose="02040503050406030204" pitchFamily="18" charset="0"/>
                        <a:ea typeface="Century Gothic"/>
                        <a:cs typeface="Century Gothic"/>
                        <a:sym typeface="Century Gothic"/>
                      </a:rPr>
                      <m:t>𝐛𝐲</m:t>
                    </m:r>
                    <m:r>
                      <a:rPr lang="en-GB" sz="2000" b="1" smtClean="0">
                        <a:solidFill>
                          <a:schemeClr val="accent1"/>
                        </a:solidFill>
                        <a:latin typeface="Cambria Math" panose="02040503050406030204" pitchFamily="18" charset="0"/>
                        <a:ea typeface="Century Gothic"/>
                        <a:cs typeface="Century Gothic"/>
                        <a:sym typeface="Century Gothic"/>
                      </a:rPr>
                      <m:t> </m:t>
                    </m:r>
                    <m:r>
                      <a:rPr lang="en-GB" sz="2000" b="1" smtClean="0">
                        <a:solidFill>
                          <a:schemeClr val="accent1"/>
                        </a:solidFill>
                        <a:latin typeface="Cambria Math" panose="02040503050406030204" pitchFamily="18" charset="0"/>
                        <a:ea typeface="Century Gothic"/>
                        <a:cs typeface="Century Gothic"/>
                        <a:sym typeface="Century Gothic"/>
                      </a:rPr>
                      <m:t>𝐦𝐚𝐬𝐬</m:t>
                    </m:r>
                    <m:r>
                      <a:rPr lang="en-GB" sz="2000" b="1" smtClean="0">
                        <a:solidFill>
                          <a:schemeClr val="accent1"/>
                        </a:solidFill>
                        <a:latin typeface="Cambria Math" panose="02040503050406030204" pitchFamily="18" charset="0"/>
                        <a:ea typeface="Century Gothic"/>
                        <a:cs typeface="Century Gothic"/>
                        <a:sym typeface="Century Gothic"/>
                      </a:rPr>
                      <m:t>= </m:t>
                    </m:r>
                    <m:f>
                      <m:fPr>
                        <m:ctrlPr>
                          <a:rPr lang="en-GB" sz="2000" b="1" i="1">
                            <a:solidFill>
                              <a:schemeClr val="accent1"/>
                            </a:solidFill>
                            <a:latin typeface="Cambria Math" panose="02040503050406030204" pitchFamily="18" charset="0"/>
                            <a:sym typeface="Century Gothic"/>
                          </a:rPr>
                        </m:ctrlPr>
                      </m:fPr>
                      <m:num>
                        <m:r>
                          <a:rPr lang="en-GB" sz="2000" b="1">
                            <a:solidFill>
                              <a:schemeClr val="accent1"/>
                            </a:solidFill>
                            <a:latin typeface="Cambria Math" panose="02040503050406030204" pitchFamily="18" charset="0"/>
                            <a:sym typeface="Century Gothic"/>
                          </a:rPr>
                          <m:t>𝐦𝐚𝐬𝐬</m:t>
                        </m:r>
                        <m:r>
                          <a:rPr lang="en-GB" sz="2000" b="1">
                            <a:solidFill>
                              <a:schemeClr val="accent1"/>
                            </a:solidFill>
                            <a:latin typeface="Cambria Math" panose="02040503050406030204" pitchFamily="18" charset="0"/>
                            <a:sym typeface="Century Gothic"/>
                          </a:rPr>
                          <m:t> </m:t>
                        </m:r>
                        <m:r>
                          <a:rPr lang="en-GB" sz="2000" b="1">
                            <a:solidFill>
                              <a:schemeClr val="accent1"/>
                            </a:solidFill>
                            <a:latin typeface="Cambria Math" panose="02040503050406030204" pitchFamily="18" charset="0"/>
                            <a:sym typeface="Century Gothic"/>
                          </a:rPr>
                          <m:t>𝐨𝐟</m:t>
                        </m:r>
                        <m:r>
                          <a:rPr lang="en-GB" sz="2000" b="1">
                            <a:solidFill>
                              <a:schemeClr val="accent1"/>
                            </a:solidFill>
                            <a:latin typeface="Cambria Math" panose="02040503050406030204" pitchFamily="18" charset="0"/>
                            <a:sym typeface="Century Gothic"/>
                          </a:rPr>
                          <m:t> </m:t>
                        </m:r>
                        <m:r>
                          <a:rPr lang="en-GB" sz="2000" b="1">
                            <a:solidFill>
                              <a:schemeClr val="accent1"/>
                            </a:solidFill>
                            <a:latin typeface="Cambria Math" panose="02040503050406030204" pitchFamily="18" charset="0"/>
                            <a:sym typeface="Century Gothic"/>
                          </a:rPr>
                          <m:t>𝐞𝐥𝐞𝐦𝐞𝐧𝐭</m:t>
                        </m:r>
                      </m:num>
                      <m:den>
                        <m:r>
                          <a:rPr lang="en-GB" sz="2000" b="1">
                            <a:solidFill>
                              <a:schemeClr val="accent1"/>
                            </a:solidFill>
                            <a:latin typeface="Cambria Math" panose="02040503050406030204" pitchFamily="18" charset="0"/>
                            <a:sym typeface="Century Gothic"/>
                          </a:rPr>
                          <m:t>𝐦𝐚𝐬𝐬</m:t>
                        </m:r>
                        <m:r>
                          <a:rPr lang="en-GB" sz="2000" b="1">
                            <a:solidFill>
                              <a:schemeClr val="accent1"/>
                            </a:solidFill>
                            <a:latin typeface="Cambria Math" panose="02040503050406030204" pitchFamily="18" charset="0"/>
                            <a:sym typeface="Century Gothic"/>
                          </a:rPr>
                          <m:t> </m:t>
                        </m:r>
                        <m:r>
                          <a:rPr lang="en-GB" sz="2000" b="1">
                            <a:solidFill>
                              <a:schemeClr val="accent1"/>
                            </a:solidFill>
                            <a:latin typeface="Cambria Math" panose="02040503050406030204" pitchFamily="18" charset="0"/>
                            <a:sym typeface="Century Gothic"/>
                          </a:rPr>
                          <m:t>𝐨𝐟</m:t>
                        </m:r>
                        <m:r>
                          <a:rPr lang="en-GB" sz="2000" b="1">
                            <a:solidFill>
                              <a:schemeClr val="accent1"/>
                            </a:solidFill>
                            <a:latin typeface="Cambria Math" panose="02040503050406030204" pitchFamily="18" charset="0"/>
                            <a:sym typeface="Century Gothic"/>
                          </a:rPr>
                          <m:t> </m:t>
                        </m:r>
                        <m:r>
                          <a:rPr lang="en-GB" sz="2000" b="1">
                            <a:solidFill>
                              <a:schemeClr val="accent1"/>
                            </a:solidFill>
                            <a:latin typeface="Cambria Math" panose="02040503050406030204" pitchFamily="18" charset="0"/>
                            <a:sym typeface="Century Gothic"/>
                          </a:rPr>
                          <m:t>𝐜𝐨𝐦𝐩𝐨𝐮𝐧𝐝</m:t>
                        </m:r>
                      </m:den>
                    </m:f>
                    <m:r>
                      <a:rPr lang="en-GB" sz="2000" b="1">
                        <a:solidFill>
                          <a:schemeClr val="accent1"/>
                        </a:solidFill>
                        <a:latin typeface="Cambria Math" panose="02040503050406030204" pitchFamily="18" charset="0"/>
                        <a:ea typeface="Century Gothic"/>
                        <a:cs typeface="Century Gothic"/>
                        <a:sym typeface="Century Gothic"/>
                      </a:rPr>
                      <m:t> </m:t>
                    </m:r>
                    <m:r>
                      <a:rPr lang="en-GB" sz="2000" b="1">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sz="2000" b="1">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a14:m>
                <a:r>
                  <a:rPr lang="en-GB" sz="2000" b="1" dirty="0">
                    <a:solidFill>
                      <a:schemeClr val="accent1"/>
                    </a:solidFill>
                    <a:latin typeface="Century Gothic"/>
                    <a:ea typeface="Century Gothic"/>
                    <a:cs typeface="Century Gothic"/>
                    <a:sym typeface="Century Gothic"/>
                  </a:rPr>
                  <a:t> </a:t>
                </a:r>
              </a:p>
              <a:p>
                <a:pPr>
                  <a:buClr>
                    <a:srgbClr val="000000"/>
                  </a:buClr>
                  <a:buSzPts val="2400"/>
                </a:pPr>
                <a14:m>
                  <m:oMathPara xmlns:m="http://schemas.openxmlformats.org/officeDocument/2006/math">
                    <m:oMathParaPr>
                      <m:jc m:val="left"/>
                    </m:oMathParaPr>
                    <m:oMath xmlns:m="http://schemas.openxmlformats.org/officeDocument/2006/math">
                      <m:r>
                        <a:rPr lang="ar-AE" sz="2000" b="1">
                          <a:solidFill>
                            <a:schemeClr val="accent1"/>
                          </a:solidFill>
                          <a:latin typeface="Cambria Math" panose="02040503050406030204" pitchFamily="18" charset="0"/>
                          <a:ea typeface="Century Gothic"/>
                          <a:cs typeface="Century Gothic"/>
                          <a:sym typeface="Century Gothic"/>
                        </a:rPr>
                        <m:t>% </m:t>
                      </m:r>
                      <m:r>
                        <a:rPr lang="ar-AE" sz="2000" b="1">
                          <a:solidFill>
                            <a:schemeClr val="accent1"/>
                          </a:solidFill>
                          <a:latin typeface="Cambria Math" panose="02040503050406030204" pitchFamily="18" charset="0"/>
                          <a:ea typeface="Century Gothic"/>
                          <a:cs typeface="Century Gothic"/>
                          <a:sym typeface="Century Gothic"/>
                        </a:rPr>
                        <m:t>𝐛𝐲</m:t>
                      </m:r>
                      <m:r>
                        <a:rPr lang="ar-AE" sz="2000" b="1">
                          <a:solidFill>
                            <a:schemeClr val="accent1"/>
                          </a:solidFill>
                          <a:latin typeface="Cambria Math" panose="02040503050406030204" pitchFamily="18" charset="0"/>
                          <a:ea typeface="Century Gothic"/>
                          <a:cs typeface="Century Gothic"/>
                          <a:sym typeface="Century Gothic"/>
                        </a:rPr>
                        <m:t> </m:t>
                      </m:r>
                      <m:r>
                        <a:rPr lang="ar-AE" sz="2000" b="1">
                          <a:solidFill>
                            <a:schemeClr val="accent1"/>
                          </a:solidFill>
                          <a:latin typeface="Cambria Math" panose="02040503050406030204" pitchFamily="18" charset="0"/>
                          <a:ea typeface="Century Gothic"/>
                          <a:cs typeface="Century Gothic"/>
                          <a:sym typeface="Century Gothic"/>
                        </a:rPr>
                        <m:t>𝐦𝐚𝐬𝐬</m:t>
                      </m:r>
                      <m:r>
                        <a:rPr lang="ar-AE" sz="2000" b="1">
                          <a:solidFill>
                            <a:schemeClr val="accent1"/>
                          </a:solidFill>
                          <a:latin typeface="Cambria Math" panose="02040503050406030204" pitchFamily="18" charset="0"/>
                          <a:ea typeface="Century Gothic"/>
                          <a:cs typeface="Century Gothic"/>
                          <a:sym typeface="Century Gothic"/>
                        </a:rPr>
                        <m:t>= </m:t>
                      </m:r>
                      <m:f>
                        <m:fPr>
                          <m:ctrlPr>
                            <a:rPr lang="ar-AE" sz="2000" b="1" i="1">
                              <a:solidFill>
                                <a:schemeClr val="accent1"/>
                              </a:solidFill>
                              <a:latin typeface="Cambria Math" panose="02040503050406030204" pitchFamily="18" charset="0"/>
                              <a:sym typeface="Century Gothic"/>
                            </a:rPr>
                          </m:ctrlPr>
                        </m:fPr>
                        <m:num>
                          <m:r>
                            <a:rPr lang="en-GB" sz="2000" b="1" i="1" smtClean="0">
                              <a:solidFill>
                                <a:schemeClr val="accent1"/>
                              </a:solidFill>
                              <a:latin typeface="Cambria Math" panose="02040503050406030204" pitchFamily="18" charset="0"/>
                              <a:sym typeface="Century Gothic"/>
                            </a:rPr>
                            <m:t>𝟐</m:t>
                          </m:r>
                        </m:num>
                        <m:den>
                          <m:r>
                            <a:rPr lang="en-GB" sz="2000" b="1" i="1" smtClean="0">
                              <a:solidFill>
                                <a:schemeClr val="accent1"/>
                              </a:solidFill>
                              <a:latin typeface="Cambria Math" panose="02040503050406030204" pitchFamily="18" charset="0"/>
                              <a:sym typeface="Century Gothic"/>
                            </a:rPr>
                            <m:t>𝟗𝟖</m:t>
                          </m:r>
                        </m:den>
                      </m:f>
                      <m:r>
                        <a:rPr lang="ar-AE" sz="2000" b="1">
                          <a:solidFill>
                            <a:schemeClr val="accent1"/>
                          </a:solidFill>
                          <a:latin typeface="Cambria Math" panose="02040503050406030204" pitchFamily="18" charset="0"/>
                          <a:ea typeface="Century Gothic"/>
                          <a:cs typeface="Century Gothic"/>
                          <a:sym typeface="Century Gothic"/>
                        </a:rPr>
                        <m:t> </m:t>
                      </m:r>
                      <m:r>
                        <a:rPr lang="en-GB" sz="2000" b="1">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sz="2000" b="1">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m:oMathPara>
                </a14:m>
                <a:endParaRPr lang="en-GB" sz="2000" b="1" dirty="0">
                  <a:solidFill>
                    <a:schemeClr val="accent1"/>
                  </a:solidFill>
                  <a:latin typeface="Arial"/>
                  <a:ea typeface="Cambria Math" panose="02040503050406030204" pitchFamily="18" charset="0"/>
                  <a:cs typeface="Century Gothic"/>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ar-AE" sz="2000" b="1">
                          <a:solidFill>
                            <a:schemeClr val="accent1"/>
                          </a:solidFill>
                          <a:latin typeface="Cambria Math" panose="02040503050406030204" pitchFamily="18" charset="0"/>
                          <a:ea typeface="Century Gothic"/>
                          <a:cs typeface="Century Gothic"/>
                          <a:sym typeface="Century Gothic"/>
                        </a:rPr>
                        <m:t>% </m:t>
                      </m:r>
                      <m:r>
                        <a:rPr lang="ar-AE" sz="2000" b="1">
                          <a:solidFill>
                            <a:schemeClr val="accent1"/>
                          </a:solidFill>
                          <a:latin typeface="Cambria Math" panose="02040503050406030204" pitchFamily="18" charset="0"/>
                          <a:ea typeface="Century Gothic"/>
                          <a:cs typeface="Century Gothic"/>
                          <a:sym typeface="Century Gothic"/>
                        </a:rPr>
                        <m:t>𝐛𝐲</m:t>
                      </m:r>
                      <m:r>
                        <a:rPr lang="ar-AE" sz="2000" b="1">
                          <a:solidFill>
                            <a:schemeClr val="accent1"/>
                          </a:solidFill>
                          <a:latin typeface="Cambria Math" panose="02040503050406030204" pitchFamily="18" charset="0"/>
                          <a:ea typeface="Century Gothic"/>
                          <a:cs typeface="Century Gothic"/>
                          <a:sym typeface="Century Gothic"/>
                        </a:rPr>
                        <m:t> </m:t>
                      </m:r>
                      <m:r>
                        <a:rPr lang="ar-AE" sz="2000" b="1">
                          <a:solidFill>
                            <a:schemeClr val="accent1"/>
                          </a:solidFill>
                          <a:latin typeface="Cambria Math" panose="02040503050406030204" pitchFamily="18" charset="0"/>
                          <a:ea typeface="Century Gothic"/>
                          <a:cs typeface="Century Gothic"/>
                          <a:sym typeface="Century Gothic"/>
                        </a:rPr>
                        <m:t>𝐦𝐚𝐬𝐬</m:t>
                      </m:r>
                      <m:r>
                        <a:rPr lang="ar-AE" sz="2000" b="1">
                          <a:solidFill>
                            <a:schemeClr val="accent1"/>
                          </a:solidFill>
                          <a:latin typeface="Cambria Math" panose="02040503050406030204" pitchFamily="18" charset="0"/>
                          <a:ea typeface="Century Gothic"/>
                          <a:cs typeface="Century Gothic"/>
                          <a:sym typeface="Century Gothic"/>
                        </a:rPr>
                        <m:t>=</m:t>
                      </m:r>
                      <m:r>
                        <a:rPr lang="en-GB" sz="2000" b="1" i="0" smtClean="0">
                          <a:solidFill>
                            <a:schemeClr val="accent1"/>
                          </a:solidFill>
                          <a:latin typeface="Cambria Math" panose="02040503050406030204" pitchFamily="18" charset="0"/>
                          <a:ea typeface="Century Gothic"/>
                          <a:cs typeface="Century Gothic"/>
                          <a:sym typeface="Century Gothic"/>
                        </a:rPr>
                        <m:t>𝟐</m:t>
                      </m:r>
                      <m:r>
                        <a:rPr lang="en-GB" sz="2000" b="1">
                          <a:solidFill>
                            <a:schemeClr val="accent1"/>
                          </a:solidFill>
                          <a:latin typeface="Cambria Math" panose="02040503050406030204" pitchFamily="18" charset="0"/>
                          <a:sym typeface="Century Gothic"/>
                        </a:rPr>
                        <m:t>.</m:t>
                      </m:r>
                      <m:r>
                        <a:rPr lang="en-GB" sz="2000" b="1" i="0" smtClean="0">
                          <a:solidFill>
                            <a:schemeClr val="accent1"/>
                          </a:solidFill>
                          <a:latin typeface="Cambria Math" panose="02040503050406030204" pitchFamily="18" charset="0"/>
                          <a:sym typeface="Century Gothic"/>
                        </a:rPr>
                        <m:t>𝟎𝟒</m:t>
                      </m:r>
                      <m:r>
                        <a:rPr lang="en-GB" sz="2000" b="1">
                          <a:solidFill>
                            <a:schemeClr val="accent1"/>
                          </a:solidFill>
                          <a:latin typeface="Cambria Math" panose="02040503050406030204" pitchFamily="18" charset="0"/>
                          <a:sym typeface="Century Gothic"/>
                        </a:rPr>
                        <m:t> %</m:t>
                      </m:r>
                    </m:oMath>
                  </m:oMathPara>
                </a14:m>
                <a:endParaRPr lang="ar-AE" sz="2000" b="1" dirty="0">
                  <a:solidFill>
                    <a:schemeClr val="accent1"/>
                  </a:solidFill>
                  <a:latin typeface="Arial"/>
                  <a:ea typeface="Arial"/>
                  <a:cs typeface="Arial"/>
                  <a:sym typeface="Arial"/>
                </a:endParaRPr>
              </a:p>
            </p:txBody>
          </p:sp>
        </mc:Choice>
        <mc:Fallback>
          <p:sp>
            <p:nvSpPr>
              <p:cNvPr id="5" name="Google Shape;103;p1">
                <a:extLst>
                  <a:ext uri="{FF2B5EF4-FFF2-40B4-BE49-F238E27FC236}">
                    <a16:creationId xmlns:a16="http://schemas.microsoft.com/office/drawing/2014/main" id="{5D871398-990A-B287-C190-00BAE22FD051}"/>
                  </a:ext>
                </a:extLst>
              </p:cNvPr>
              <p:cNvSpPr txBox="1">
                <a:spLocks noRot="1" noChangeAspect="1" noMove="1" noResize="1" noEditPoints="1" noAdjustHandles="1" noChangeArrowheads="1" noChangeShapeType="1" noTextEdit="1"/>
              </p:cNvSpPr>
              <p:nvPr/>
            </p:nvSpPr>
            <p:spPr>
              <a:xfrm>
                <a:off x="822106" y="2704715"/>
                <a:ext cx="10610539" cy="1490624"/>
              </a:xfrm>
              <a:prstGeom prst="rect">
                <a:avLst/>
              </a:prstGeom>
              <a:blipFill>
                <a:blip r:embed="rId3"/>
                <a:stretch>
                  <a:fillRect b="-5085"/>
                </a:stretch>
              </a:blipFill>
              <a:ln>
                <a:noFill/>
              </a:ln>
            </p:spPr>
            <p:txBody>
              <a:bodyPr/>
              <a:lstStyle/>
              <a:p>
                <a:r>
                  <a:rPr lang="en-GB">
                    <a:noFill/>
                  </a:rPr>
                  <a:t> </a:t>
                </a:r>
              </a:p>
            </p:txBody>
          </p:sp>
        </mc:Fallback>
      </mc:AlternateContent>
      <p:sp>
        <p:nvSpPr>
          <p:cNvPr id="7" name="Google Shape;103;p1">
            <a:extLst>
              <a:ext uri="{FF2B5EF4-FFF2-40B4-BE49-F238E27FC236}">
                <a16:creationId xmlns:a16="http://schemas.microsoft.com/office/drawing/2014/main" id="{528D9684-EB4B-3A9C-E649-6CD4BE66C52F}"/>
              </a:ext>
            </a:extLst>
          </p:cNvPr>
          <p:cNvSpPr txBox="1"/>
          <p:nvPr/>
        </p:nvSpPr>
        <p:spPr>
          <a:xfrm>
            <a:off x="805173" y="4517141"/>
            <a:ext cx="1089629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Hydrochloric acid, nitric acid, ethanoic acid, citric acid, carbonic acid</a:t>
            </a:r>
            <a:endParaRPr sz="1400" b="1" i="0" u="none" strike="noStrike" cap="none"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sp>
        <p:nvSpPr>
          <p:cNvPr id="8" name="Google Shape;103;p1">
            <a:extLst>
              <a:ext uri="{FF2B5EF4-FFF2-40B4-BE49-F238E27FC236}">
                <a16:creationId xmlns:a16="http://schemas.microsoft.com/office/drawing/2014/main" id="{65A63618-60D2-90D5-FA86-A34F0260D477}"/>
              </a:ext>
            </a:extLst>
          </p:cNvPr>
          <p:cNvSpPr txBox="1"/>
          <p:nvPr/>
        </p:nvSpPr>
        <p:spPr>
          <a:xfrm>
            <a:off x="822105" y="5245275"/>
            <a:ext cx="376682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Less than 7, pH 1-6</a:t>
            </a:r>
            <a:endParaRPr sz="1400" b="1" i="0" u="none" strike="noStrike" cap="none" dirty="0">
              <a:solidFill>
                <a:schemeClr val="accent1"/>
              </a:solidFill>
              <a:latin typeface="Arial"/>
              <a:ea typeface="Arial"/>
              <a:cs typeface="Arial"/>
              <a:sym typeface="Arial"/>
            </a:endParaRPr>
          </a:p>
        </p:txBody>
      </p:sp>
      <p:sp>
        <p:nvSpPr>
          <p:cNvPr id="9" name="Google Shape;103;p1">
            <a:extLst>
              <a:ext uri="{FF2B5EF4-FFF2-40B4-BE49-F238E27FC236}">
                <a16:creationId xmlns:a16="http://schemas.microsoft.com/office/drawing/2014/main" id="{FA54DB7A-0404-5115-BAEA-8D3D1BB2910D}"/>
              </a:ext>
            </a:extLst>
          </p:cNvPr>
          <p:cNvSpPr txBox="1"/>
          <p:nvPr/>
        </p:nvSpPr>
        <p:spPr>
          <a:xfrm>
            <a:off x="822105" y="6362510"/>
            <a:ext cx="376682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Purple/blue</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814" y="2669988"/>
            <a:ext cx="6147692" cy="4364392"/>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42878" y="2986733"/>
            <a:ext cx="6449122" cy="4364391"/>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6356286" y="-20699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55754" y="687884"/>
            <a:ext cx="3831610" cy="2720150"/>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194613" cy="954107"/>
          </a:xfrm>
          <a:prstGeom prst="rect">
            <a:avLst/>
          </a:prstGeom>
          <a:noFill/>
          <a:ln>
            <a:noFill/>
          </a:ln>
        </p:spPr>
        <p:txBody>
          <a:bodyPr wrap="square" rtlCol="0">
            <a:spAutoFit/>
          </a:bodyPr>
          <a:lstStyle/>
          <a:p>
            <a:r>
              <a:rPr lang="en-US" sz="2800" b="1" dirty="0">
                <a:latin typeface="Century Gothic" panose="020B0502020202020204" pitchFamily="34" charset="0"/>
              </a:rPr>
              <a:t>Jo: </a:t>
            </a:r>
            <a:r>
              <a:rPr lang="en-US" sz="2800" dirty="0">
                <a:latin typeface="Century Gothic" panose="020B0502020202020204" pitchFamily="34" charset="0"/>
              </a:rPr>
              <a:t>Alkalis are bases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383883" y="3223847"/>
            <a:ext cx="4176966" cy="2246769"/>
          </a:xfrm>
          <a:prstGeom prst="rect">
            <a:avLst/>
          </a:prstGeom>
          <a:noFill/>
          <a:ln>
            <a:noFill/>
          </a:ln>
        </p:spPr>
        <p:txBody>
          <a:bodyPr wrap="square" rtlCol="0">
            <a:spAutoFit/>
          </a:bodyPr>
          <a:lstStyle/>
          <a:p>
            <a:r>
              <a:rPr lang="en-US" sz="2800" b="1" dirty="0">
                <a:latin typeface="Century Gothic" panose="020B0502020202020204" pitchFamily="34" charset="0"/>
              </a:rPr>
              <a:t>Sam: </a:t>
            </a:r>
            <a:r>
              <a:rPr lang="en-US" sz="2800" dirty="0">
                <a:latin typeface="Century Gothic" panose="020B0502020202020204" pitchFamily="34" charset="0"/>
              </a:rPr>
              <a:t>Reaction between acid and metal carbonates forms bubbles due to oxygen being released</a:t>
            </a:r>
          </a:p>
        </p:txBody>
      </p:sp>
      <p:sp>
        <p:nvSpPr>
          <p:cNvPr id="13" name="TextBox 12">
            <a:extLst>
              <a:ext uri="{FF2B5EF4-FFF2-40B4-BE49-F238E27FC236}">
                <a16:creationId xmlns:a16="http://schemas.microsoft.com/office/drawing/2014/main" id="{700C92A6-1F3E-F94C-BDB3-CBE7649ADBAB}"/>
              </a:ext>
            </a:extLst>
          </p:cNvPr>
          <p:cNvSpPr txBox="1"/>
          <p:nvPr/>
        </p:nvSpPr>
        <p:spPr>
          <a:xfrm>
            <a:off x="7115660" y="4008391"/>
            <a:ext cx="2757994" cy="2246769"/>
          </a:xfrm>
          <a:prstGeom prst="rect">
            <a:avLst/>
          </a:prstGeom>
          <a:noFill/>
          <a:ln>
            <a:noFill/>
          </a:ln>
        </p:spPr>
        <p:txBody>
          <a:bodyPr wrap="square" rtlCol="0">
            <a:spAutoFit/>
          </a:bodyPr>
          <a:lstStyle/>
          <a:p>
            <a:r>
              <a:rPr lang="en-US" sz="2800" b="1" dirty="0">
                <a:latin typeface="Century Gothic" panose="020B0502020202020204" pitchFamily="34" charset="0"/>
              </a:rPr>
              <a:t>Maysa:</a:t>
            </a:r>
            <a:r>
              <a:rPr lang="en-US" sz="2800" dirty="0">
                <a:latin typeface="Century Gothic" panose="020B0502020202020204" pitchFamily="34" charset="0"/>
              </a:rPr>
              <a:t> Acids reacting with metals are an example of neutralisation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6359235" y="924574"/>
            <a:ext cx="3603924" cy="2246769"/>
          </a:xfrm>
          <a:prstGeom prst="rect">
            <a:avLst/>
          </a:prstGeom>
          <a:noFill/>
          <a:ln>
            <a:noFill/>
          </a:ln>
        </p:spPr>
        <p:txBody>
          <a:bodyPr wrap="square" rtlCol="0">
            <a:spAutoFit/>
          </a:bodyPr>
          <a:lstStyle/>
          <a:p>
            <a:r>
              <a:rPr lang="en-US" sz="2800" b="1" dirty="0">
                <a:latin typeface="Century Gothic" panose="020B0502020202020204" pitchFamily="34" charset="0"/>
              </a:rPr>
              <a:t>Houria: </a:t>
            </a:r>
            <a:r>
              <a:rPr lang="en-US" sz="2800" dirty="0">
                <a:latin typeface="Century Gothic" panose="020B0502020202020204" pitchFamily="34" charset="0"/>
              </a:rPr>
              <a:t>Carbonate salts are formed when acid reacts with metal carbonates </a:t>
            </a:r>
          </a:p>
        </p:txBody>
      </p:sp>
    </p:spTree>
    <p:extLst>
      <p:ext uri="{BB962C8B-B14F-4D97-AF65-F5344CB8AC3E}">
        <p14:creationId xmlns:p14="http://schemas.microsoft.com/office/powerpoint/2010/main" val="1704903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885C-5F0B-8841-35B0-964BA705CA85}"/>
              </a:ext>
            </a:extLst>
          </p:cNvPr>
          <p:cNvSpPr>
            <a:spLocks noGrp="1"/>
          </p:cNvSpPr>
          <p:nvPr>
            <p:ph type="title"/>
          </p:nvPr>
        </p:nvSpPr>
        <p:spPr>
          <a:xfrm>
            <a:off x="387600" y="457200"/>
            <a:ext cx="10620000" cy="720000"/>
          </a:xfrm>
        </p:spPr>
        <p:txBody>
          <a:bodyPr>
            <a:normAutofit fontScale="90000"/>
          </a:bodyPr>
          <a:lstStyle/>
          <a:p>
            <a:r>
              <a:rPr lang="en-GB" dirty="0">
                <a:latin typeface="Century Gothic" panose="020B0502020202020204" pitchFamily="34" charset="0"/>
              </a:rPr>
              <a:t>A student has samples copper carbonate, copper oxide and copper.</a:t>
            </a:r>
            <a:br>
              <a:rPr lang="en-GB" dirty="0">
                <a:latin typeface="Century Gothic" panose="020B0502020202020204" pitchFamily="34" charset="0"/>
              </a:rPr>
            </a:br>
            <a:br>
              <a:rPr lang="en-GB" dirty="0">
                <a:latin typeface="Century Gothic" panose="020B0502020202020204" pitchFamily="34" charset="0"/>
              </a:rPr>
            </a:br>
            <a:r>
              <a:rPr lang="en-GB" dirty="0">
                <a:latin typeface="Century Gothic" panose="020B0502020202020204" pitchFamily="34" charset="0"/>
              </a:rPr>
              <a:t>How could they use chemical tests to prove which is which?</a:t>
            </a:r>
          </a:p>
        </p:txBody>
      </p:sp>
      <p:sp>
        <p:nvSpPr>
          <p:cNvPr id="3" name="TextBox 2">
            <a:extLst>
              <a:ext uri="{FF2B5EF4-FFF2-40B4-BE49-F238E27FC236}">
                <a16:creationId xmlns:a16="http://schemas.microsoft.com/office/drawing/2014/main" id="{3A67F8F3-ABAE-D358-9B1B-FB517E8D092D}"/>
              </a:ext>
            </a:extLst>
          </p:cNvPr>
          <p:cNvSpPr txBox="1"/>
          <p:nvPr/>
        </p:nvSpPr>
        <p:spPr>
          <a:xfrm>
            <a:off x="558800" y="1845733"/>
            <a:ext cx="4656666" cy="4154984"/>
          </a:xfrm>
          <a:prstGeom prst="rect">
            <a:avLst/>
          </a:prstGeom>
          <a:noFill/>
        </p:spPr>
        <p:txBody>
          <a:bodyPr wrap="square" rtlCol="0">
            <a:spAutoFit/>
          </a:bodyPr>
          <a:lstStyle/>
          <a:p>
            <a:pPr marL="342900" indent="-342900">
              <a:buFont typeface="Arial" panose="020B0604020202020204" pitchFamily="34" charset="0"/>
              <a:buChar char="•"/>
            </a:pPr>
            <a:r>
              <a:rPr lang="en-GB" sz="2400" i="1" dirty="0">
                <a:latin typeface="Century Gothic" panose="020B0502020202020204" pitchFamily="34" charset="0"/>
              </a:rPr>
              <a:t>What would they expect if they reacted a sample of each with an acid?</a:t>
            </a:r>
          </a:p>
          <a:p>
            <a:pPr marL="342900" indent="-342900">
              <a:buFont typeface="Arial" panose="020B0604020202020204" pitchFamily="34" charset="0"/>
              <a:buChar char="•"/>
            </a:pPr>
            <a:endParaRPr lang="en-GB" sz="2400" i="1" dirty="0">
              <a:latin typeface="Century Gothic" panose="020B0502020202020204" pitchFamily="34" charset="0"/>
            </a:endParaRPr>
          </a:p>
          <a:p>
            <a:pPr marL="342900" indent="-342900">
              <a:buFont typeface="Arial" panose="020B0604020202020204" pitchFamily="34" charset="0"/>
              <a:buChar char="•"/>
            </a:pPr>
            <a:r>
              <a:rPr lang="en-GB" sz="2400" i="1" dirty="0">
                <a:latin typeface="Century Gothic" panose="020B0502020202020204" pitchFamily="34" charset="0"/>
              </a:rPr>
              <a:t>What chemicals could be used to test for the products of these reactions?</a:t>
            </a:r>
          </a:p>
          <a:p>
            <a:pPr marL="342900" indent="-342900">
              <a:buFont typeface="Arial" panose="020B0604020202020204" pitchFamily="34" charset="0"/>
              <a:buChar char="•"/>
            </a:pPr>
            <a:endParaRPr lang="en-GB" sz="2400" i="1" dirty="0">
              <a:latin typeface="Century Gothic" panose="020B0502020202020204" pitchFamily="34" charset="0"/>
            </a:endParaRPr>
          </a:p>
          <a:p>
            <a:pPr marL="342900" indent="-342900">
              <a:buFont typeface="Arial" panose="020B0604020202020204" pitchFamily="34" charset="0"/>
              <a:buChar char="•"/>
            </a:pPr>
            <a:r>
              <a:rPr lang="en-GB" sz="2400" i="1" dirty="0">
                <a:latin typeface="Century Gothic" panose="020B0502020202020204" pitchFamily="34" charset="0"/>
              </a:rPr>
              <a:t>What would a positive test result be?</a:t>
            </a:r>
          </a:p>
        </p:txBody>
      </p:sp>
      <p:pic>
        <p:nvPicPr>
          <p:cNvPr id="4" name="Picture 2" descr="Test Tube, Container, Chemistry">
            <a:extLst>
              <a:ext uri="{FF2B5EF4-FFF2-40B4-BE49-F238E27FC236}">
                <a16:creationId xmlns:a16="http://schemas.microsoft.com/office/drawing/2014/main" id="{D0852A7E-AC19-1F89-CBCB-4AC660504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52130">
            <a:off x="7640544" y="2887776"/>
            <a:ext cx="4358297" cy="26844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Burn, Fire, Light, Lit, Match, Fire, Lit">
            <a:extLst>
              <a:ext uri="{FF2B5EF4-FFF2-40B4-BE49-F238E27FC236}">
                <a16:creationId xmlns:a16="http://schemas.microsoft.com/office/drawing/2014/main" id="{133D19BF-9D8D-4C47-A12F-FD55A9E1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127477">
            <a:off x="7843092" y="1169678"/>
            <a:ext cx="1240135" cy="1653513"/>
          </a:xfrm>
          <a:prstGeom prst="rect">
            <a:avLst/>
          </a:prstGeom>
          <a:noFill/>
          <a:extLst>
            <a:ext uri="{909E8E84-426E-40DD-AFC4-6F175D3DCCD1}">
              <a14:hiddenFill xmlns:a14="http://schemas.microsoft.com/office/drawing/2010/main">
                <a:solidFill>
                  <a:srgbClr val="FFFFFF"/>
                </a:solidFill>
              </a14:hiddenFill>
            </a:ext>
          </a:extLst>
        </p:spPr>
      </p:pic>
      <p:sp>
        <p:nvSpPr>
          <p:cNvPr id="7" name="Explosion 2 6">
            <a:extLst>
              <a:ext uri="{FF2B5EF4-FFF2-40B4-BE49-F238E27FC236}">
                <a16:creationId xmlns:a16="http://schemas.microsoft.com/office/drawing/2014/main" id="{477A0F63-4A8E-4C6B-434E-493A92A29322}"/>
              </a:ext>
            </a:extLst>
          </p:cNvPr>
          <p:cNvSpPr/>
          <p:nvPr/>
        </p:nvSpPr>
        <p:spPr>
          <a:xfrm>
            <a:off x="9023605" y="1091133"/>
            <a:ext cx="2347284" cy="1174970"/>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latin typeface="Century Gothic" panose="020B0502020202020204" pitchFamily="34" charset="0"/>
              </a:rPr>
              <a:t>POP</a:t>
            </a:r>
          </a:p>
        </p:txBody>
      </p:sp>
      <p:pic>
        <p:nvPicPr>
          <p:cNvPr id="14" name="Picture 4" descr="Free Test Tube Chemistry vector and picture">
            <a:extLst>
              <a:ext uri="{FF2B5EF4-FFF2-40B4-BE49-F238E27FC236}">
                <a16:creationId xmlns:a16="http://schemas.microsoft.com/office/drawing/2014/main" id="{E5ED592C-1401-C4EA-B74C-9E4BC34F8D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94181">
            <a:off x="7096176" y="2844160"/>
            <a:ext cx="1843873" cy="36877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ree Test Tube Chemistry vector and picture">
            <a:extLst>
              <a:ext uri="{FF2B5EF4-FFF2-40B4-BE49-F238E27FC236}">
                <a16:creationId xmlns:a16="http://schemas.microsoft.com/office/drawing/2014/main" id="{8A0CE4EA-2F39-5A25-41B3-6BED673E4B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0594181">
            <a:off x="5987812" y="2858014"/>
            <a:ext cx="1843873" cy="3687746"/>
          </a:xfrm>
          <a:prstGeom prst="rect">
            <a:avLst/>
          </a:prstGeom>
          <a:noFill/>
          <a:extLst>
            <a:ext uri="{909E8E84-426E-40DD-AFC4-6F175D3DCCD1}">
              <a14:hiddenFill xmlns:a14="http://schemas.microsoft.com/office/drawing/2010/main">
                <a:solidFill>
                  <a:srgbClr val="FFFFFF"/>
                </a:solidFill>
              </a14:hiddenFill>
            </a:ext>
          </a:extLst>
        </p:spPr>
      </p:pic>
      <p:sp>
        <p:nvSpPr>
          <p:cNvPr id="17" name="Stored Data 16">
            <a:extLst>
              <a:ext uri="{FF2B5EF4-FFF2-40B4-BE49-F238E27FC236}">
                <a16:creationId xmlns:a16="http://schemas.microsoft.com/office/drawing/2014/main" id="{AAF9F874-E4F1-1F4C-1A51-DC89055E13DA}"/>
              </a:ext>
            </a:extLst>
          </p:cNvPr>
          <p:cNvSpPr/>
          <p:nvPr/>
        </p:nvSpPr>
        <p:spPr>
          <a:xfrm rot="16200000">
            <a:off x="5531620" y="5063623"/>
            <a:ext cx="2707198" cy="607123"/>
          </a:xfrm>
          <a:prstGeom prst="flowChartOnlineStorage">
            <a:avLst/>
          </a:prstGeom>
          <a:noFill/>
          <a:ln>
            <a:solidFill>
              <a:schemeClr val="bg2">
                <a:lumMod val="75000"/>
                <a:alpha val="59000"/>
              </a:schemeClr>
            </a:solidFill>
          </a:ln>
          <a:effectLst>
            <a:outerShdw blurRad="46671" dist="16870" dir="5400000" algn="ctr" rotWithShape="0">
              <a:srgbClr val="000000">
                <a:alpha val="62000"/>
              </a:srgbClr>
            </a:outerShdw>
            <a:reflection endPos="0" dist="50800" dir="5400000" sy="-100000" algn="bl" rotWithShape="0"/>
          </a:effectLst>
          <a:scene3d>
            <a:camera prst="orthographicFront">
              <a:rot lat="0" lon="1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Stored Data 17">
            <a:extLst>
              <a:ext uri="{FF2B5EF4-FFF2-40B4-BE49-F238E27FC236}">
                <a16:creationId xmlns:a16="http://schemas.microsoft.com/office/drawing/2014/main" id="{F7813CA3-40E6-585F-ED83-3E67E9CF0CD3}"/>
              </a:ext>
            </a:extLst>
          </p:cNvPr>
          <p:cNvSpPr/>
          <p:nvPr/>
        </p:nvSpPr>
        <p:spPr>
          <a:xfrm rot="16200000">
            <a:off x="6680828" y="4992040"/>
            <a:ext cx="2656400" cy="607123"/>
          </a:xfrm>
          <a:prstGeom prst="flowChartOnlineStorage">
            <a:avLst/>
          </a:prstGeom>
          <a:solidFill>
            <a:schemeClr val="bg1">
              <a:lumMod val="95000"/>
            </a:schemeClr>
          </a:solidFill>
          <a:ln>
            <a:solidFill>
              <a:schemeClr val="bg2">
                <a:lumMod val="75000"/>
                <a:alpha val="34000"/>
              </a:schemeClr>
            </a:solidFill>
          </a:ln>
          <a:effectLst>
            <a:outerShdw blurRad="50800" dist="50800" dir="5400000" algn="ctr" rotWithShape="0">
              <a:srgbClr val="000000">
                <a:alpha val="15162"/>
              </a:srgbClr>
            </a:outerShdw>
            <a:reflection endPos="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Tree>
    <p:extLst>
      <p:ext uri="{BB962C8B-B14F-4D97-AF65-F5344CB8AC3E}">
        <p14:creationId xmlns:p14="http://schemas.microsoft.com/office/powerpoint/2010/main" val="27275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B364-4851-9D41-BA62-A5210AA11C48}"/>
              </a:ext>
            </a:extLst>
          </p:cNvPr>
          <p:cNvSpPr>
            <a:spLocks noGrp="1"/>
          </p:cNvSpPr>
          <p:nvPr>
            <p:ph type="title"/>
          </p:nvPr>
        </p:nvSpPr>
        <p:spPr>
          <a:xfrm>
            <a:off x="540000" y="-84754"/>
            <a:ext cx="10620000" cy="720000"/>
          </a:xfrm>
        </p:spPr>
        <p:txBody>
          <a:bodyPr/>
          <a:lstStyle/>
          <a:p>
            <a:r>
              <a:rPr lang="en-US" dirty="0">
                <a:latin typeface="Century Gothic" panose="020B0502020202020204" pitchFamily="34" charset="0"/>
              </a:rPr>
              <a:t>Complete the equations below:</a:t>
            </a:r>
          </a:p>
        </p:txBody>
      </p:sp>
      <p:sp>
        <p:nvSpPr>
          <p:cNvPr id="5" name="TextBox 4">
            <a:extLst>
              <a:ext uri="{FF2B5EF4-FFF2-40B4-BE49-F238E27FC236}">
                <a16:creationId xmlns:a16="http://schemas.microsoft.com/office/drawing/2014/main" id="{7A040109-E6F8-4E44-9E67-C087B26C2901}"/>
              </a:ext>
            </a:extLst>
          </p:cNvPr>
          <p:cNvSpPr txBox="1"/>
          <p:nvPr/>
        </p:nvSpPr>
        <p:spPr>
          <a:xfrm>
            <a:off x="540000" y="786684"/>
            <a:ext cx="11059159"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Acids + alkali/base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Acids + metal carbonate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Hydrochloric acid + lithium oxide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Nitric acid + magnesium hydroxide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Sulfuric acid + copper carbonate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Hydrochloric acid + calcium carbonate → </a:t>
            </a:r>
          </a:p>
        </p:txBody>
      </p:sp>
      <p:sp>
        <p:nvSpPr>
          <p:cNvPr id="6" name="TextBox 5">
            <a:extLst>
              <a:ext uri="{FF2B5EF4-FFF2-40B4-BE49-F238E27FC236}">
                <a16:creationId xmlns:a16="http://schemas.microsoft.com/office/drawing/2014/main" id="{0BE05616-4DB0-504E-874B-5013AAB59240}"/>
              </a:ext>
            </a:extLst>
          </p:cNvPr>
          <p:cNvSpPr txBox="1"/>
          <p:nvPr/>
        </p:nvSpPr>
        <p:spPr>
          <a:xfrm>
            <a:off x="4402241" y="763191"/>
            <a:ext cx="1933543" cy="461665"/>
          </a:xfrm>
          <a:prstGeom prst="rect">
            <a:avLst/>
          </a:prstGeom>
          <a:noFill/>
        </p:spPr>
        <p:txBody>
          <a:bodyPr wrap="none" rtlCol="0">
            <a:spAutoFit/>
          </a:bodyPr>
          <a:lstStyle/>
          <a:p>
            <a:r>
              <a:rPr lang="en-US" sz="2400" dirty="0">
                <a:solidFill>
                  <a:schemeClr val="accent1"/>
                </a:solidFill>
                <a:latin typeface="Century Gothic" panose="020B0502020202020204" pitchFamily="34" charset="0"/>
              </a:rPr>
              <a:t>Salt + water</a:t>
            </a:r>
          </a:p>
        </p:txBody>
      </p:sp>
      <p:sp>
        <p:nvSpPr>
          <p:cNvPr id="7" name="TextBox 6">
            <a:extLst>
              <a:ext uri="{FF2B5EF4-FFF2-40B4-BE49-F238E27FC236}">
                <a16:creationId xmlns:a16="http://schemas.microsoft.com/office/drawing/2014/main" id="{2D7F3CDF-771B-CC4F-88C6-A42FF3B55F4B}"/>
              </a:ext>
            </a:extLst>
          </p:cNvPr>
          <p:cNvSpPr txBox="1"/>
          <p:nvPr/>
        </p:nvSpPr>
        <p:spPr>
          <a:xfrm>
            <a:off x="5411188" y="1497957"/>
            <a:ext cx="4570482" cy="461665"/>
          </a:xfrm>
          <a:prstGeom prst="rect">
            <a:avLst/>
          </a:prstGeom>
          <a:noFill/>
        </p:spPr>
        <p:txBody>
          <a:bodyPr wrap="none" rtlCol="0">
            <a:spAutoFit/>
          </a:bodyPr>
          <a:lstStyle/>
          <a:p>
            <a:r>
              <a:rPr lang="en-US" sz="2400" dirty="0">
                <a:solidFill>
                  <a:schemeClr val="accent1"/>
                </a:solidFill>
                <a:latin typeface="Century Gothic" panose="020B0502020202020204" pitchFamily="34" charset="0"/>
              </a:rPr>
              <a:t>Salt + water + carbon dioxide</a:t>
            </a:r>
          </a:p>
        </p:txBody>
      </p:sp>
      <p:sp>
        <p:nvSpPr>
          <p:cNvPr id="8" name="TextBox 7">
            <a:extLst>
              <a:ext uri="{FF2B5EF4-FFF2-40B4-BE49-F238E27FC236}">
                <a16:creationId xmlns:a16="http://schemas.microsoft.com/office/drawing/2014/main" id="{68298022-AEBA-A841-B584-5D08C19BD6B9}"/>
              </a:ext>
            </a:extLst>
          </p:cNvPr>
          <p:cNvSpPr txBox="1"/>
          <p:nvPr/>
        </p:nvSpPr>
        <p:spPr>
          <a:xfrm>
            <a:off x="6353369" y="2255216"/>
            <a:ext cx="3736920" cy="461665"/>
          </a:xfrm>
          <a:prstGeom prst="rect">
            <a:avLst/>
          </a:prstGeom>
          <a:noFill/>
        </p:spPr>
        <p:txBody>
          <a:bodyPr wrap="none" rtlCol="0">
            <a:spAutoFit/>
          </a:bodyPr>
          <a:lstStyle/>
          <a:p>
            <a:r>
              <a:rPr lang="en-US" sz="2400" dirty="0">
                <a:solidFill>
                  <a:schemeClr val="accent1"/>
                </a:solidFill>
                <a:latin typeface="Century Gothic" panose="020B0502020202020204" pitchFamily="34" charset="0"/>
              </a:rPr>
              <a:t>Lithium chloride + water</a:t>
            </a:r>
          </a:p>
        </p:txBody>
      </p:sp>
      <p:sp>
        <p:nvSpPr>
          <p:cNvPr id="9" name="TextBox 8">
            <a:extLst>
              <a:ext uri="{FF2B5EF4-FFF2-40B4-BE49-F238E27FC236}">
                <a16:creationId xmlns:a16="http://schemas.microsoft.com/office/drawing/2014/main" id="{E05B854C-59DD-0D40-9CFD-828F93266A9D}"/>
              </a:ext>
            </a:extLst>
          </p:cNvPr>
          <p:cNvSpPr txBox="1"/>
          <p:nvPr/>
        </p:nvSpPr>
        <p:spPr>
          <a:xfrm>
            <a:off x="6730875" y="2983228"/>
            <a:ext cx="4193777" cy="461665"/>
          </a:xfrm>
          <a:prstGeom prst="rect">
            <a:avLst/>
          </a:prstGeom>
          <a:noFill/>
        </p:spPr>
        <p:txBody>
          <a:bodyPr wrap="none" rtlCol="0">
            <a:spAutoFit/>
          </a:bodyPr>
          <a:lstStyle/>
          <a:p>
            <a:r>
              <a:rPr lang="en-US" sz="2400" dirty="0">
                <a:solidFill>
                  <a:schemeClr val="accent1"/>
                </a:solidFill>
                <a:latin typeface="Century Gothic" panose="020B0502020202020204" pitchFamily="34" charset="0"/>
              </a:rPr>
              <a:t>Magnesium nitrate + water</a:t>
            </a:r>
          </a:p>
        </p:txBody>
      </p:sp>
      <p:sp>
        <p:nvSpPr>
          <p:cNvPr id="10" name="TextBox 9">
            <a:extLst>
              <a:ext uri="{FF2B5EF4-FFF2-40B4-BE49-F238E27FC236}">
                <a16:creationId xmlns:a16="http://schemas.microsoft.com/office/drawing/2014/main" id="{853F9D28-B135-934D-ABA1-BFA4E82C9579}"/>
              </a:ext>
            </a:extLst>
          </p:cNvPr>
          <p:cNvSpPr txBox="1"/>
          <p:nvPr/>
        </p:nvSpPr>
        <p:spPr>
          <a:xfrm>
            <a:off x="6498543" y="4062992"/>
            <a:ext cx="3742429" cy="830997"/>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rPr>
              <a:t>Copper sulfate + water + carbon dioxide</a:t>
            </a:r>
          </a:p>
        </p:txBody>
      </p:sp>
      <p:sp>
        <p:nvSpPr>
          <p:cNvPr id="11" name="TextBox 10">
            <a:extLst>
              <a:ext uri="{FF2B5EF4-FFF2-40B4-BE49-F238E27FC236}">
                <a16:creationId xmlns:a16="http://schemas.microsoft.com/office/drawing/2014/main" id="{08A628F7-58E4-FF45-8398-285E3E4C9182}"/>
              </a:ext>
            </a:extLst>
          </p:cNvPr>
          <p:cNvSpPr txBox="1"/>
          <p:nvPr/>
        </p:nvSpPr>
        <p:spPr>
          <a:xfrm>
            <a:off x="7414556" y="5182014"/>
            <a:ext cx="3997859" cy="830997"/>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rPr>
              <a:t>Calcium chloride + water  </a:t>
            </a:r>
          </a:p>
          <a:p>
            <a:r>
              <a:rPr lang="en-US" sz="2400" dirty="0">
                <a:solidFill>
                  <a:schemeClr val="accent1"/>
                </a:solidFill>
                <a:latin typeface="Century Gothic" panose="020B0502020202020204" pitchFamily="34" charset="0"/>
              </a:rPr>
              <a:t>+ carbon dioxide</a:t>
            </a:r>
          </a:p>
        </p:txBody>
      </p:sp>
    </p:spTree>
    <p:extLst>
      <p:ext uri="{BB962C8B-B14F-4D97-AF65-F5344CB8AC3E}">
        <p14:creationId xmlns:p14="http://schemas.microsoft.com/office/powerpoint/2010/main" val="310274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general equation for the reaction between an acid and an alkali.</a:t>
            </a:r>
          </a:p>
          <a:p>
            <a:pPr marL="457200" indent="-457200">
              <a:buAutoNum type="arabicPeriod"/>
            </a:pPr>
            <a:r>
              <a:rPr lang="en-GB" sz="2400" dirty="0">
                <a:latin typeface="Century Gothic" panose="020B0502020202020204" pitchFamily="34" charset="0"/>
              </a:rPr>
              <a:t>State the general equation for the reaction between an acid and an metal carbonate.</a:t>
            </a:r>
          </a:p>
          <a:p>
            <a:pPr marL="457200" indent="-457200">
              <a:buFontTx/>
              <a:buAutoNum type="arabicPeriod"/>
            </a:pPr>
            <a:r>
              <a:rPr lang="en-GB" sz="2400" dirty="0">
                <a:latin typeface="Century Gothic" panose="020B0502020202020204" pitchFamily="34" charset="0"/>
              </a:rPr>
              <a:t>State the general equation for the reaction between an acid and a metal.</a:t>
            </a:r>
          </a:p>
          <a:p>
            <a:pPr marL="457200" indent="-457200">
              <a:buFontTx/>
              <a:buAutoNum type="arabicPeriod"/>
            </a:pPr>
            <a:r>
              <a:rPr lang="en-GB" sz="2400" dirty="0">
                <a:latin typeface="Century Gothic" panose="020B0502020202020204" pitchFamily="34" charset="0"/>
              </a:rPr>
              <a:t>Describe a positive test for hydrogen.</a:t>
            </a:r>
          </a:p>
          <a:p>
            <a:pPr marL="457200" indent="-457200">
              <a:buFontTx/>
              <a:buAutoNum type="arabicPeriod"/>
            </a:pPr>
            <a:r>
              <a:rPr lang="en-GB" sz="2400" dirty="0">
                <a:latin typeface="Century Gothic" panose="020B0502020202020204" pitchFamily="34" charset="0"/>
              </a:rPr>
              <a:t>Describe a positive test for carbon dioxide.</a:t>
            </a:r>
          </a:p>
          <a:p>
            <a:pPr marL="457200" indent="-457200">
              <a:buAutoNum type="arabicPeriod"/>
            </a:pPr>
            <a:r>
              <a:rPr lang="en-GB" sz="2400" dirty="0">
                <a:latin typeface="Century Gothic" panose="020B0502020202020204" pitchFamily="34" charset="0"/>
              </a:rPr>
              <a:t>True or false: the reaction between an acid and a metal is an example of neutralisation.</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30832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Acid + alkali </a:t>
            </a:r>
            <a:r>
              <a:rPr lang="en-GB" sz="2400" b="1" dirty="0">
                <a:solidFill>
                  <a:schemeClr val="accent2">
                    <a:lumMod val="60000"/>
                    <a:lumOff val="40000"/>
                  </a:schemeClr>
                </a:solidFill>
                <a:latin typeface="Century Gothic" panose="020B0502020202020204" pitchFamily="34" charset="0"/>
                <a:sym typeface="Wingdings" pitchFamily="2" charset="2"/>
              </a:rPr>
              <a:t> salt +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Acid + metal carbonate  salt + water + carbon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Acid + metal  salt + hydrogen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A lit splint burns with a squeaky pop</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Limewater turns milky/cloudy</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False</a:t>
            </a: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normAutofit/>
          </a:bodyPr>
          <a:lstStyle/>
          <a:p>
            <a:r>
              <a:rPr lang="en-US" sz="2600" b="1" dirty="0">
                <a:latin typeface="Century Gothic" panose="020B0502020202020204" pitchFamily="34" charset="0"/>
              </a:rPr>
              <a:t>I: predicting the products of a reaction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hydrochloric acid with magnesium carbonate.</a:t>
            </a:r>
          </a:p>
        </p:txBody>
      </p:sp>
      <p:sp>
        <p:nvSpPr>
          <p:cNvPr id="9" name="TextBox 8">
            <a:extLst>
              <a:ext uri="{FF2B5EF4-FFF2-40B4-BE49-F238E27FC236}">
                <a16:creationId xmlns:a16="http://schemas.microsoft.com/office/drawing/2014/main" id="{D4DF70A9-B6A1-F3F6-A62B-A9B781084E55}"/>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10" name="TextBox 9">
            <a:extLst>
              <a:ext uri="{FF2B5EF4-FFF2-40B4-BE49-F238E27FC236}">
                <a16:creationId xmlns:a16="http://schemas.microsoft.com/office/drawing/2014/main" id="{BE256396-C6D6-A7DA-2771-3E146ACB1A1E}"/>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Magnesium chloride</a:t>
            </a:r>
            <a:endParaRPr lang="en-US" sz="2400" b="1"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E0BB1233-0008-EE26-0693-6034B08CAD48}"/>
              </a:ext>
            </a:extLst>
          </p:cNvPr>
          <p:cNvSpPr txBox="1"/>
          <p:nvPr/>
        </p:nvSpPr>
        <p:spPr>
          <a:xfrm>
            <a:off x="0" y="3459798"/>
            <a:ext cx="11650133"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Hydrochloric acid + magnesium carbonate </a:t>
            </a:r>
            <a:r>
              <a:rPr lang="en-US" sz="2000" b="1" dirty="0">
                <a:solidFill>
                  <a:schemeClr val="accent1"/>
                </a:solidFill>
                <a:latin typeface="Century Gothic" panose="020B0502020202020204" pitchFamily="34" charset="0"/>
                <a:sym typeface="Wingdings" pitchFamily="2" charset="2"/>
              </a:rPr>
              <a:t> magnesium chloride + water + carbon dioxide </a:t>
            </a:r>
            <a:endParaRPr lang="en-US" sz="20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737EC228-DDDC-4F31-3854-D3171FCD08F6}"/>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18" name="TextBox 17">
            <a:extLst>
              <a:ext uri="{FF2B5EF4-FFF2-40B4-BE49-F238E27FC236}">
                <a16:creationId xmlns:a16="http://schemas.microsoft.com/office/drawing/2014/main" id="{7A8F8323-C040-61F1-ADDA-E7C6A7D9362E}"/>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Water and carbon dioxide</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84811392-7C2F-BC24-4588-9507C3109EA1}"/>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0" name="TextBox 19">
            <a:extLst>
              <a:ext uri="{FF2B5EF4-FFF2-40B4-BE49-F238E27FC236}">
                <a16:creationId xmlns:a16="http://schemas.microsoft.com/office/drawing/2014/main" id="{E118C524-E777-013E-06E4-22C77C3CC89F}"/>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How could you test for the presence of carbon dioxide?</a:t>
            </a:r>
          </a:p>
        </p:txBody>
      </p:sp>
      <p:sp>
        <p:nvSpPr>
          <p:cNvPr id="22" name="TextBox 21">
            <a:extLst>
              <a:ext uri="{FF2B5EF4-FFF2-40B4-BE49-F238E27FC236}">
                <a16:creationId xmlns:a16="http://schemas.microsoft.com/office/drawing/2014/main" id="{AC2D2C66-9A56-46AE-C2DB-DDC40171E1DB}"/>
              </a:ext>
            </a:extLst>
          </p:cNvPr>
          <p:cNvSpPr txBox="1"/>
          <p:nvPr/>
        </p:nvSpPr>
        <p:spPr>
          <a:xfrm>
            <a:off x="321735" y="4272597"/>
            <a:ext cx="1104053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Bubbling through limewater. If limewater turns milky/cloudy carbon dioxide is present.</a:t>
            </a:r>
            <a:endParaRPr lang="en-US" sz="2400" b="1" dirty="0">
              <a:solidFill>
                <a:schemeClr val="accent1"/>
              </a:solidFill>
              <a:latin typeface="Century Gothic" panose="020B0502020202020204" pitchFamily="34" charset="0"/>
            </a:endParaRPr>
          </a:p>
        </p:txBody>
      </p:sp>
      <p:sp>
        <p:nvSpPr>
          <p:cNvPr id="23" name="TextBox 22">
            <a:extLst>
              <a:ext uri="{FF2B5EF4-FFF2-40B4-BE49-F238E27FC236}">
                <a16:creationId xmlns:a16="http://schemas.microsoft.com/office/drawing/2014/main" id="{BF0EDAF9-C153-2A69-8E55-D4989C686300}"/>
              </a:ext>
            </a:extLst>
          </p:cNvPr>
          <p:cNvSpPr txBox="1"/>
          <p:nvPr/>
        </p:nvSpPr>
        <p:spPr>
          <a:xfrm>
            <a:off x="371657" y="5038684"/>
            <a:ext cx="10160876" cy="461665"/>
          </a:xfrm>
          <a:prstGeom prst="rect">
            <a:avLst/>
          </a:prstGeom>
          <a:noFill/>
        </p:spPr>
        <p:txBody>
          <a:bodyPr wrap="square">
            <a:spAutoFit/>
          </a:bodyPr>
          <a:lstStyle/>
          <a:p>
            <a:r>
              <a:rPr lang="en-US" sz="2400" i="1" dirty="0">
                <a:latin typeface="Century Gothic" panose="020B0502020202020204" pitchFamily="34" charset="0"/>
              </a:rPr>
              <a:t>What type of reaction is this?</a:t>
            </a:r>
          </a:p>
        </p:txBody>
      </p:sp>
      <p:sp>
        <p:nvSpPr>
          <p:cNvPr id="24" name="TextBox 23">
            <a:extLst>
              <a:ext uri="{FF2B5EF4-FFF2-40B4-BE49-F238E27FC236}">
                <a16:creationId xmlns:a16="http://schemas.microsoft.com/office/drawing/2014/main" id="{7F27BC33-C8F8-07EE-A5EC-3BF1D17A20A0}"/>
              </a:ext>
            </a:extLst>
          </p:cNvPr>
          <p:cNvSpPr txBox="1"/>
          <p:nvPr/>
        </p:nvSpPr>
        <p:spPr>
          <a:xfrm>
            <a:off x="389468" y="5457931"/>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Neutralisation</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P spid="5" grpId="0"/>
      <p:bldP spid="18" grpId="0"/>
      <p:bldP spid="19" grpId="0"/>
      <p:bldP spid="20"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normAutofit/>
          </a:bodyPr>
          <a:lstStyle/>
          <a:p>
            <a:r>
              <a:rPr lang="en-US" sz="2600" b="1" dirty="0">
                <a:latin typeface="Century Gothic" panose="020B0502020202020204" pitchFamily="34" charset="0"/>
              </a:rPr>
              <a:t>We: predicting the products of a reaction</a:t>
            </a:r>
          </a:p>
        </p:txBody>
      </p:sp>
      <p:sp>
        <p:nvSpPr>
          <p:cNvPr id="3" name="TextBox 2">
            <a:extLst>
              <a:ext uri="{FF2B5EF4-FFF2-40B4-BE49-F238E27FC236}">
                <a16:creationId xmlns:a16="http://schemas.microsoft.com/office/drawing/2014/main" id="{D9B80A45-514F-A941-8B20-807D2A6A4A10}"/>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copper oxide with sulfuric acid.</a:t>
            </a:r>
          </a:p>
        </p:txBody>
      </p:sp>
      <p:sp>
        <p:nvSpPr>
          <p:cNvPr id="5" name="TextBox 4">
            <a:extLst>
              <a:ext uri="{FF2B5EF4-FFF2-40B4-BE49-F238E27FC236}">
                <a16:creationId xmlns:a16="http://schemas.microsoft.com/office/drawing/2014/main" id="{023D153C-4E3C-8F8A-3AF1-BFA3D99B74E4}"/>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7" name="TextBox 6">
            <a:extLst>
              <a:ext uri="{FF2B5EF4-FFF2-40B4-BE49-F238E27FC236}">
                <a16:creationId xmlns:a16="http://schemas.microsoft.com/office/drawing/2014/main" id="{828F3337-80AE-D46F-4951-363FB832C03E}"/>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copper sulfate</a:t>
            </a:r>
            <a:endParaRPr lang="en-US" sz="2400" b="1"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4215808C-C125-9B3C-2F15-B98F314D0152}"/>
              </a:ext>
            </a:extLst>
          </p:cNvPr>
          <p:cNvSpPr txBox="1"/>
          <p:nvPr/>
        </p:nvSpPr>
        <p:spPr>
          <a:xfrm>
            <a:off x="254000" y="3425932"/>
            <a:ext cx="1165013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Copper oxide + sulfuric acid </a:t>
            </a:r>
            <a:r>
              <a:rPr lang="en-US" sz="2400" b="1" dirty="0">
                <a:solidFill>
                  <a:schemeClr val="accent1"/>
                </a:solidFill>
                <a:latin typeface="Century Gothic" panose="020B0502020202020204" pitchFamily="34" charset="0"/>
                <a:sym typeface="Wingdings" pitchFamily="2" charset="2"/>
              </a:rPr>
              <a:t> copper sulfate + water</a:t>
            </a:r>
            <a:endParaRPr lang="en-US" sz="2400" b="1"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FAD16759-CDDE-67CD-D9E0-5723B50C73CF}"/>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18" name="TextBox 17">
            <a:extLst>
              <a:ext uri="{FF2B5EF4-FFF2-40B4-BE49-F238E27FC236}">
                <a16:creationId xmlns:a16="http://schemas.microsoft.com/office/drawing/2014/main" id="{7D96B583-F0C1-44EA-F58D-037E9700FA41}"/>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Water</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58CEA7CB-F777-B161-8E6F-A8AA359E0A42}"/>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0" name="TextBox 19">
            <a:extLst>
              <a:ext uri="{FF2B5EF4-FFF2-40B4-BE49-F238E27FC236}">
                <a16:creationId xmlns:a16="http://schemas.microsoft.com/office/drawing/2014/main" id="{68DC3267-6BFC-419B-717C-10D40A21F7EB}"/>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products of these show for the squeaky pop test?</a:t>
            </a:r>
          </a:p>
        </p:txBody>
      </p:sp>
      <p:sp>
        <p:nvSpPr>
          <p:cNvPr id="21" name="TextBox 20">
            <a:extLst>
              <a:ext uri="{FF2B5EF4-FFF2-40B4-BE49-F238E27FC236}">
                <a16:creationId xmlns:a16="http://schemas.microsoft.com/office/drawing/2014/main" id="{C356CE63-2C4E-2270-E5BD-F96EB18C9FCD}"/>
              </a:ext>
            </a:extLst>
          </p:cNvPr>
          <p:cNvSpPr txBox="1"/>
          <p:nvPr/>
        </p:nvSpPr>
        <p:spPr>
          <a:xfrm>
            <a:off x="321735" y="4272597"/>
            <a:ext cx="11040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A negative result. Hydrogen gas is not produced.</a:t>
            </a:r>
            <a:endParaRPr lang="en-US" sz="2400" b="1"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ACD863B3-5A39-8E29-76B2-C186640B680D}"/>
              </a:ext>
            </a:extLst>
          </p:cNvPr>
          <p:cNvSpPr txBox="1"/>
          <p:nvPr/>
        </p:nvSpPr>
        <p:spPr>
          <a:xfrm>
            <a:off x="320857" y="4716951"/>
            <a:ext cx="10160876" cy="461665"/>
          </a:xfrm>
          <a:prstGeom prst="rect">
            <a:avLst/>
          </a:prstGeom>
          <a:noFill/>
        </p:spPr>
        <p:txBody>
          <a:bodyPr wrap="square">
            <a:spAutoFit/>
          </a:bodyPr>
          <a:lstStyle/>
          <a:p>
            <a:r>
              <a:rPr lang="en-US" sz="2400" i="1" dirty="0">
                <a:latin typeface="Century Gothic" panose="020B0502020202020204" pitchFamily="34" charset="0"/>
              </a:rPr>
              <a:t>What type of reaction is this?</a:t>
            </a:r>
          </a:p>
        </p:txBody>
      </p:sp>
      <p:sp>
        <p:nvSpPr>
          <p:cNvPr id="23" name="TextBox 22">
            <a:extLst>
              <a:ext uri="{FF2B5EF4-FFF2-40B4-BE49-F238E27FC236}">
                <a16:creationId xmlns:a16="http://schemas.microsoft.com/office/drawing/2014/main" id="{C202C7A9-02FA-CADF-84DE-041D17AA1CC3}"/>
              </a:ext>
            </a:extLst>
          </p:cNvPr>
          <p:cNvSpPr txBox="1"/>
          <p:nvPr/>
        </p:nvSpPr>
        <p:spPr>
          <a:xfrm>
            <a:off x="338668" y="5136198"/>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Neutralisation</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65025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0" grpId="0"/>
      <p:bldP spid="17" grpId="0"/>
      <p:bldP spid="18" grpId="0"/>
      <p:bldP spid="19" grpId="0"/>
      <p:bldP spid="20" grpId="0"/>
      <p:bldP spid="21" grpId="0"/>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normAutofit/>
          </a:bodyPr>
          <a:lstStyle/>
          <a:p>
            <a:r>
              <a:rPr lang="en-US" sz="2600" b="1" dirty="0">
                <a:latin typeface="Century Gothic" panose="020B0502020202020204" pitchFamily="34" charset="0"/>
              </a:rPr>
              <a:t>You: predicting the products of a reaction</a:t>
            </a:r>
          </a:p>
        </p:txBody>
      </p:sp>
      <p:sp>
        <p:nvSpPr>
          <p:cNvPr id="7" name="TextBox 6">
            <a:extLst>
              <a:ext uri="{FF2B5EF4-FFF2-40B4-BE49-F238E27FC236}">
                <a16:creationId xmlns:a16="http://schemas.microsoft.com/office/drawing/2014/main" id="{3E05C86D-53DB-81E6-5B63-71235A7E19A9}"/>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nitric acid with zinc.</a:t>
            </a:r>
          </a:p>
        </p:txBody>
      </p:sp>
      <p:sp>
        <p:nvSpPr>
          <p:cNvPr id="10" name="TextBox 9">
            <a:extLst>
              <a:ext uri="{FF2B5EF4-FFF2-40B4-BE49-F238E27FC236}">
                <a16:creationId xmlns:a16="http://schemas.microsoft.com/office/drawing/2014/main" id="{1D1ACCB8-EDA8-6201-6C30-2A75EBF6BD70}"/>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17" name="TextBox 16">
            <a:extLst>
              <a:ext uri="{FF2B5EF4-FFF2-40B4-BE49-F238E27FC236}">
                <a16:creationId xmlns:a16="http://schemas.microsoft.com/office/drawing/2014/main" id="{4E6A0F3C-1BA5-4D86-51E9-CB1D2D8E4258}"/>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Zinc nitrate</a:t>
            </a:r>
            <a:endParaRPr lang="en-US" sz="2400" b="1" dirty="0">
              <a:solidFill>
                <a:schemeClr val="accent1"/>
              </a:solidFill>
              <a:latin typeface="Century Gothic" panose="020B0502020202020204" pitchFamily="34" charset="0"/>
            </a:endParaRPr>
          </a:p>
        </p:txBody>
      </p:sp>
      <p:sp>
        <p:nvSpPr>
          <p:cNvPr id="18" name="TextBox 17">
            <a:extLst>
              <a:ext uri="{FF2B5EF4-FFF2-40B4-BE49-F238E27FC236}">
                <a16:creationId xmlns:a16="http://schemas.microsoft.com/office/drawing/2014/main" id="{B1AFE534-55D5-C635-93FD-C20989EA0160}"/>
              </a:ext>
            </a:extLst>
          </p:cNvPr>
          <p:cNvSpPr txBox="1"/>
          <p:nvPr/>
        </p:nvSpPr>
        <p:spPr>
          <a:xfrm>
            <a:off x="321733" y="3425930"/>
            <a:ext cx="653626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Nitric acid + zinc</a:t>
            </a:r>
            <a:r>
              <a:rPr lang="en-US" sz="2400" b="1" dirty="0">
                <a:solidFill>
                  <a:schemeClr val="accent1"/>
                </a:solidFill>
                <a:latin typeface="Century Gothic" panose="020B0502020202020204" pitchFamily="34" charset="0"/>
                <a:sym typeface="Wingdings" pitchFamily="2" charset="2"/>
              </a:rPr>
              <a:t> zinc nitrate + hydrogen</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511F9A31-BAEB-25D8-6357-E35EFFBB59A5}"/>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20" name="TextBox 19">
            <a:extLst>
              <a:ext uri="{FF2B5EF4-FFF2-40B4-BE49-F238E27FC236}">
                <a16:creationId xmlns:a16="http://schemas.microsoft.com/office/drawing/2014/main" id="{9E5955F9-08F7-CEF3-08E1-A1A8539F0F1B}"/>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Hydrogen</a:t>
            </a:r>
            <a:endParaRPr lang="en-US" sz="2400" b="1"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1FCBE318-12B4-2774-F66B-DE4C2E2C5731}"/>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2" name="TextBox 21">
            <a:extLst>
              <a:ext uri="{FF2B5EF4-FFF2-40B4-BE49-F238E27FC236}">
                <a16:creationId xmlns:a16="http://schemas.microsoft.com/office/drawing/2014/main" id="{7B00E431-4B55-8B33-57A9-68644B172D04}"/>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How could you test for the presence of hydrogen?</a:t>
            </a:r>
          </a:p>
        </p:txBody>
      </p:sp>
      <p:sp>
        <p:nvSpPr>
          <p:cNvPr id="23" name="TextBox 22">
            <a:extLst>
              <a:ext uri="{FF2B5EF4-FFF2-40B4-BE49-F238E27FC236}">
                <a16:creationId xmlns:a16="http://schemas.microsoft.com/office/drawing/2014/main" id="{F0594358-5706-327D-B116-2DE368D029B0}"/>
              </a:ext>
            </a:extLst>
          </p:cNvPr>
          <p:cNvSpPr txBox="1"/>
          <p:nvPr/>
        </p:nvSpPr>
        <p:spPr>
          <a:xfrm>
            <a:off x="321735" y="4272597"/>
            <a:ext cx="11040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A lit splint burns with a squeaky pop</a:t>
            </a:r>
            <a:endParaRPr lang="en-US" sz="2400" b="1"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A658231D-9673-E3FA-9EF1-1C050A1CAFDA}"/>
              </a:ext>
            </a:extLst>
          </p:cNvPr>
          <p:cNvSpPr txBox="1"/>
          <p:nvPr/>
        </p:nvSpPr>
        <p:spPr>
          <a:xfrm>
            <a:off x="320857" y="4700017"/>
            <a:ext cx="10160876" cy="461665"/>
          </a:xfrm>
          <a:prstGeom prst="rect">
            <a:avLst/>
          </a:prstGeom>
          <a:noFill/>
        </p:spPr>
        <p:txBody>
          <a:bodyPr wrap="square">
            <a:spAutoFit/>
          </a:bodyPr>
          <a:lstStyle/>
          <a:p>
            <a:r>
              <a:rPr lang="en-US" sz="2400" i="1" dirty="0">
                <a:latin typeface="Century Gothic" panose="020B0502020202020204" pitchFamily="34" charset="0"/>
              </a:rPr>
              <a:t>What type of reaction is this?</a:t>
            </a:r>
          </a:p>
        </p:txBody>
      </p:sp>
      <p:sp>
        <p:nvSpPr>
          <p:cNvPr id="25" name="TextBox 24">
            <a:extLst>
              <a:ext uri="{FF2B5EF4-FFF2-40B4-BE49-F238E27FC236}">
                <a16:creationId xmlns:a16="http://schemas.microsoft.com/office/drawing/2014/main" id="{748DC8FC-DDA6-A838-BEEA-D4B420159077}"/>
              </a:ext>
            </a:extLst>
          </p:cNvPr>
          <p:cNvSpPr txBox="1"/>
          <p:nvPr/>
        </p:nvSpPr>
        <p:spPr>
          <a:xfrm>
            <a:off x="338668" y="51192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Displacement/redox</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02188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P spid="18" grpId="0"/>
      <p:bldP spid="19" grpId="0"/>
      <p:bldP spid="20" grpId="0"/>
      <p:bldP spid="21" grpId="0"/>
      <p:bldP spid="22" grpId="0"/>
      <p:bldP spid="23" grpId="0"/>
      <p:bldP spid="24"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184992" cy="370823"/>
          </a:xfrm>
        </p:spPr>
        <p:txBody>
          <a:bodyPr>
            <a:noAutofit/>
          </a:bodyPr>
          <a:lstStyle/>
          <a:p>
            <a:pPr>
              <a:lnSpc>
                <a:spcPct val="100000"/>
              </a:lnSpc>
            </a:pPr>
            <a:r>
              <a:rPr lang="en-GB" dirty="0">
                <a:latin typeface="Century Gothic" panose="020B0502020202020204" pitchFamily="34" charset="0"/>
              </a:rPr>
              <a:t>Compare: </a:t>
            </a:r>
            <a:r>
              <a:rPr lang="en-GB" i="1" dirty="0">
                <a:latin typeface="Century Gothic" panose="020B0502020202020204" pitchFamily="34" charset="0"/>
              </a:rPr>
              <a:t>to outline the similarities and/or differences between things</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2505900"/>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
        <p:nvSpPr>
          <p:cNvPr id="12" name="TextBox 11">
            <a:extLst>
              <a:ext uri="{FF2B5EF4-FFF2-40B4-BE49-F238E27FC236}">
                <a16:creationId xmlns:a16="http://schemas.microsoft.com/office/drawing/2014/main" id="{F641A993-46A7-614B-A97B-3BFF09267D7E}"/>
              </a:ext>
            </a:extLst>
          </p:cNvPr>
          <p:cNvSpPr txBox="1"/>
          <p:nvPr/>
        </p:nvSpPr>
        <p:spPr>
          <a:xfrm>
            <a:off x="233435" y="1149914"/>
            <a:ext cx="6001997"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Compare</a:t>
            </a:r>
            <a:r>
              <a:rPr lang="en-US" sz="2400" dirty="0">
                <a:latin typeface="Century Gothic" panose="020B0502020202020204" pitchFamily="34" charset="0"/>
              </a:rPr>
              <a:t> the products of a reaction between an acid and an alkali and an acid and a metal carbonate.</a:t>
            </a:r>
          </a:p>
        </p:txBody>
      </p:sp>
      <p:sp>
        <p:nvSpPr>
          <p:cNvPr id="4" name="TextBox 3">
            <a:extLst>
              <a:ext uri="{FF2B5EF4-FFF2-40B4-BE49-F238E27FC236}">
                <a16:creationId xmlns:a16="http://schemas.microsoft.com/office/drawing/2014/main" id="{3BD6C224-E7E1-80C1-6D3C-C43A7E208AD4}"/>
              </a:ext>
            </a:extLst>
          </p:cNvPr>
          <p:cNvSpPr txBox="1"/>
          <p:nvPr/>
        </p:nvSpPr>
        <p:spPr>
          <a:xfrm>
            <a:off x="195158" y="2888058"/>
            <a:ext cx="6445483" cy="1754326"/>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b="1" dirty="0">
                <a:solidFill>
                  <a:schemeClr val="accent1"/>
                </a:solidFill>
                <a:latin typeface="Century Gothic" panose="020B0502020202020204" pitchFamily="34" charset="0"/>
              </a:rPr>
              <a:t> </a:t>
            </a:r>
            <a:r>
              <a:rPr lang="en-US" dirty="0">
                <a:solidFill>
                  <a:schemeClr val="accent1"/>
                </a:solidFill>
                <a:latin typeface="Century Gothic" panose="020B0502020202020204" pitchFamily="34" charset="0"/>
              </a:rPr>
              <a:t>are examples of neutralisation reactions</a:t>
            </a: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dirty="0">
                <a:solidFill>
                  <a:schemeClr val="accent1"/>
                </a:solidFill>
                <a:latin typeface="Century Gothic" panose="020B0502020202020204" pitchFamily="34" charset="0"/>
              </a:rPr>
              <a:t> reactions produce a </a:t>
            </a:r>
            <a:r>
              <a:rPr lang="en-US" b="1" dirty="0">
                <a:solidFill>
                  <a:schemeClr val="accent1"/>
                </a:solidFill>
                <a:latin typeface="Century Gothic" panose="020B0502020202020204" pitchFamily="34" charset="0"/>
              </a:rPr>
              <a:t>salt</a:t>
            </a: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 </a:t>
            </a:r>
            <a:r>
              <a:rPr lang="en-US" dirty="0">
                <a:solidFill>
                  <a:schemeClr val="accent1"/>
                </a:solidFill>
                <a:latin typeface="Century Gothic" panose="020B0502020202020204" pitchFamily="34" charset="0"/>
              </a:rPr>
              <a:t>reactions produce </a:t>
            </a:r>
            <a:r>
              <a:rPr lang="en-US" b="1" dirty="0">
                <a:solidFill>
                  <a:schemeClr val="accent1"/>
                </a:solidFill>
                <a:latin typeface="Century Gothic" panose="020B0502020202020204" pitchFamily="34" charset="0"/>
              </a:rPr>
              <a:t>water</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reaction between an acid and a </a:t>
            </a:r>
            <a:r>
              <a:rPr lang="en-US" b="1" dirty="0">
                <a:solidFill>
                  <a:schemeClr val="accent1"/>
                </a:solidFill>
                <a:latin typeface="Century Gothic" panose="020B0502020202020204" pitchFamily="34" charset="0"/>
              </a:rPr>
              <a:t>metal</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carbonate</a:t>
            </a:r>
            <a:r>
              <a:rPr lang="en-US" dirty="0">
                <a:solidFill>
                  <a:schemeClr val="accent1"/>
                </a:solidFill>
                <a:latin typeface="Century Gothic" panose="020B0502020202020204" pitchFamily="34" charset="0"/>
              </a:rPr>
              <a:t> also produces </a:t>
            </a:r>
            <a:r>
              <a:rPr lang="en-US" b="1" dirty="0">
                <a:solidFill>
                  <a:schemeClr val="accent1"/>
                </a:solidFill>
                <a:latin typeface="Century Gothic" panose="020B0502020202020204" pitchFamily="34" charset="0"/>
              </a:rPr>
              <a:t>carbon dioxide</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the reaction between an acid and an alkali does not</a:t>
            </a:r>
          </a:p>
        </p:txBody>
      </p:sp>
    </p:spTree>
    <p:extLst>
      <p:ext uri="{BB962C8B-B14F-4D97-AF65-F5344CB8AC3E}">
        <p14:creationId xmlns:p14="http://schemas.microsoft.com/office/powerpoint/2010/main" val="71227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4" grpId="0"/>
      <p:bldP spid="4"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AD8654F8-EFBE-7BDC-7932-4331F7234BF5}"/>
              </a:ext>
            </a:extLst>
          </p:cNvPr>
          <p:cNvPicPr>
            <a:picLocks noChangeAspect="1"/>
          </p:cNvPicPr>
          <p:nvPr/>
        </p:nvPicPr>
        <p:blipFill>
          <a:blip r:embed="rId2"/>
          <a:stretch>
            <a:fillRect/>
          </a:stretch>
        </p:blipFill>
        <p:spPr>
          <a:xfrm>
            <a:off x="6482206" y="304800"/>
            <a:ext cx="4849456" cy="6858000"/>
          </a:xfrm>
          <a:prstGeom prst="rect">
            <a:avLst/>
          </a:prstGeom>
          <a:ln>
            <a:solidFill>
              <a:schemeClr val="tx1"/>
            </a:solidFill>
          </a:ln>
        </p:spPr>
      </p:pic>
      <p:sp>
        <p:nvSpPr>
          <p:cNvPr id="3" name="Title 2">
            <a:extLst>
              <a:ext uri="{FF2B5EF4-FFF2-40B4-BE49-F238E27FC236}">
                <a16:creationId xmlns:a16="http://schemas.microsoft.com/office/drawing/2014/main" id="{D6266352-AE22-6B74-CF30-D4522D5B3B57}"/>
              </a:ext>
            </a:extLst>
          </p:cNvPr>
          <p:cNvSpPr>
            <a:spLocks noGrp="1"/>
          </p:cNvSpPr>
          <p:nvPr>
            <p:ph type="title"/>
          </p:nvPr>
        </p:nvSpPr>
        <p:spPr/>
        <p:txBody>
          <a:bodyPr/>
          <a:lstStyle/>
          <a:p>
            <a:r>
              <a:rPr lang="en-GB" dirty="0">
                <a:latin typeface="Century Gothic" panose="020B0502020202020204" pitchFamily="34" charset="0"/>
              </a:rPr>
              <a:t>Acid Reactions</a:t>
            </a:r>
          </a:p>
        </p:txBody>
      </p:sp>
      <p:pic>
        <p:nvPicPr>
          <p:cNvPr id="6" name="Picture 5" descr="Graphical user interface, text, application&#10;&#10;Description automatically generated">
            <a:extLst>
              <a:ext uri="{FF2B5EF4-FFF2-40B4-BE49-F238E27FC236}">
                <a16:creationId xmlns:a16="http://schemas.microsoft.com/office/drawing/2014/main" id="{8827C135-4304-A20D-DB5B-F5874A55F7BF}"/>
              </a:ext>
            </a:extLst>
          </p:cNvPr>
          <p:cNvPicPr>
            <a:picLocks noChangeAspect="1"/>
          </p:cNvPicPr>
          <p:nvPr/>
        </p:nvPicPr>
        <p:blipFill>
          <a:blip r:embed="rId3"/>
          <a:stretch>
            <a:fillRect/>
          </a:stretch>
        </p:blipFill>
        <p:spPr>
          <a:xfrm>
            <a:off x="6085006" y="677333"/>
            <a:ext cx="4864922" cy="6858000"/>
          </a:xfrm>
          <a:prstGeom prst="rect">
            <a:avLst/>
          </a:prstGeom>
          <a:ln>
            <a:solidFill>
              <a:schemeClr val="tx1"/>
            </a:solidFill>
          </a:ln>
        </p:spPr>
      </p:pic>
      <p:pic>
        <p:nvPicPr>
          <p:cNvPr id="4" name="Picture 3" descr="Table&#10;&#10;Description automatically generated">
            <a:extLst>
              <a:ext uri="{FF2B5EF4-FFF2-40B4-BE49-F238E27FC236}">
                <a16:creationId xmlns:a16="http://schemas.microsoft.com/office/drawing/2014/main" id="{866AEF3E-3476-7F8F-D4E0-3393347F2CB6}"/>
              </a:ext>
            </a:extLst>
          </p:cNvPr>
          <p:cNvPicPr>
            <a:picLocks noChangeAspect="1"/>
          </p:cNvPicPr>
          <p:nvPr/>
        </p:nvPicPr>
        <p:blipFill>
          <a:blip r:embed="rId4"/>
          <a:stretch>
            <a:fillRect/>
          </a:stretch>
        </p:blipFill>
        <p:spPr>
          <a:xfrm>
            <a:off x="5681815" y="1117598"/>
            <a:ext cx="4858504" cy="6858000"/>
          </a:xfrm>
          <a:prstGeom prst="rect">
            <a:avLst/>
          </a:prstGeom>
          <a:ln>
            <a:solidFill>
              <a:schemeClr val="tx1"/>
            </a:solidFill>
          </a:ln>
        </p:spPr>
      </p:pic>
    </p:spTree>
    <p:extLst>
      <p:ext uri="{BB962C8B-B14F-4D97-AF65-F5344CB8AC3E}">
        <p14:creationId xmlns:p14="http://schemas.microsoft.com/office/powerpoint/2010/main" val="14654572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447867"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Reactions of Acids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sulfuric acid (H</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SO</a:t>
            </a:r>
            <a:r>
              <a:rPr lang="en-GB" sz="2400" baseline="-25000" dirty="0">
                <a:solidFill>
                  <a:schemeClr val="dk1"/>
                </a:solidFill>
                <a:latin typeface="Century Gothic"/>
                <a:ea typeface="Century Gothic"/>
                <a:cs typeface="Century Gothic"/>
                <a:sym typeface="Century Gothic"/>
              </a:rPr>
              <a:t>4</a:t>
            </a:r>
            <a:r>
              <a:rPr lang="en-GB" sz="2400" dirty="0">
                <a:solidFill>
                  <a:schemeClr val="dk1"/>
                </a:solidFill>
                <a:latin typeface="Century Gothic"/>
                <a:ea typeface="Century Gothic"/>
                <a:cs typeface="Century Gothic"/>
                <a:sym typeface="Century Gothic"/>
              </a:rPr>
              <a:t>). H=1, S=32, O=16</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sulfuric acid.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another acid.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acids.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colour that Universal Indicator would turn in an alkaline solution.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chemical formula for water.</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chemical formula for carbon dioxide. </a:t>
            </a:r>
          </a:p>
          <a:p>
            <a:pPr marL="457200" lvl="0" indent="-457200">
              <a:buClr>
                <a:schemeClr val="dk1"/>
              </a:buClr>
              <a:buSzPts val="2400"/>
              <a:buAutoNum type="arabicPeriod"/>
            </a:pPr>
            <a:r>
              <a:rPr lang="en-US" sz="2400" dirty="0">
                <a:solidFill>
                  <a:schemeClr val="dk1"/>
                </a:solidFill>
                <a:latin typeface="Century Gothic"/>
                <a:ea typeface="Century Gothic"/>
                <a:cs typeface="Century Gothic"/>
                <a:sym typeface="Century Gothic"/>
              </a:rPr>
              <a:t>Use calculations to show whether water or carbon dioxide contains a greater percentage by mass of oxygen.  </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BAD-0465-CB44-960D-E5CAFD8A88F3}"/>
              </a:ext>
            </a:extLst>
          </p:cNvPr>
          <p:cNvSpPr>
            <a:spLocks noGrp="1"/>
          </p:cNvSpPr>
          <p:nvPr>
            <p:ph type="title"/>
          </p:nvPr>
        </p:nvSpPr>
        <p:spPr/>
        <p:txBody>
          <a:bodyPr/>
          <a:lstStyle/>
          <a:p>
            <a:r>
              <a:rPr lang="en-US">
                <a:latin typeface="Century Gothic" panose="020B0502020202020204" pitchFamily="34" charset="0"/>
              </a:rPr>
              <a:t>Answers</a:t>
            </a:r>
          </a:p>
        </p:txBody>
      </p:sp>
      <p:graphicFrame>
        <p:nvGraphicFramePr>
          <p:cNvPr id="6" name="Table 5">
            <a:extLst>
              <a:ext uri="{FF2B5EF4-FFF2-40B4-BE49-F238E27FC236}">
                <a16:creationId xmlns:a16="http://schemas.microsoft.com/office/drawing/2014/main" id="{274C23CD-C065-5A46-8369-EF3CC2E28021}"/>
              </a:ext>
            </a:extLst>
          </p:cNvPr>
          <p:cNvGraphicFramePr>
            <a:graphicFrameLocks noGrp="1"/>
          </p:cNvGraphicFramePr>
          <p:nvPr>
            <p:extLst>
              <p:ext uri="{D42A27DB-BD31-4B8C-83A1-F6EECF244321}">
                <p14:modId xmlns:p14="http://schemas.microsoft.com/office/powerpoint/2010/main" val="2992150558"/>
              </p:ext>
            </p:extLst>
          </p:nvPr>
        </p:nvGraphicFramePr>
        <p:xfrm>
          <a:off x="916099" y="834132"/>
          <a:ext cx="8127999" cy="1981200"/>
        </p:xfrm>
        <a:graphic>
          <a:graphicData uri="http://schemas.openxmlformats.org/drawingml/2006/table">
            <a:tbl>
              <a:tblPr firstRow="1" bandRow="1"/>
              <a:tblGrid>
                <a:gridCol w="2709333">
                  <a:extLst>
                    <a:ext uri="{9D8B030D-6E8A-4147-A177-3AD203B41FA5}">
                      <a16:colId xmlns:a16="http://schemas.microsoft.com/office/drawing/2014/main" val="430630663"/>
                    </a:ext>
                  </a:extLst>
                </a:gridCol>
                <a:gridCol w="2709333">
                  <a:extLst>
                    <a:ext uri="{9D8B030D-6E8A-4147-A177-3AD203B41FA5}">
                      <a16:colId xmlns:a16="http://schemas.microsoft.com/office/drawing/2014/main" val="689729020"/>
                    </a:ext>
                  </a:extLst>
                </a:gridCol>
                <a:gridCol w="2709333">
                  <a:extLst>
                    <a:ext uri="{9D8B030D-6E8A-4147-A177-3AD203B41FA5}">
                      <a16:colId xmlns:a16="http://schemas.microsoft.com/office/drawing/2014/main" val="427186470"/>
                    </a:ext>
                  </a:extLst>
                </a:gridCol>
              </a:tblGrid>
              <a:tr h="370840">
                <a:tc rowSpan="2">
                  <a:txBody>
                    <a:bodyPr/>
                    <a:lstStyle/>
                    <a:p>
                      <a:r>
                        <a:rPr lang="en-US" sz="2000" b="1">
                          <a:latin typeface="Century Gothic" panose="020B0502020202020204" pitchFamily="34" charset="0"/>
                        </a:rPr>
                        <a:t>Name of acid</a:t>
                      </a:r>
                    </a:p>
                  </a:txBody>
                  <a:tcPr/>
                </a:tc>
                <a:tc gridSpan="2">
                  <a:txBody>
                    <a:bodyPr/>
                    <a:lstStyle/>
                    <a:p>
                      <a:r>
                        <a:rPr lang="en-US" sz="2000" b="1">
                          <a:latin typeface="Century Gothic" panose="020B0502020202020204" pitchFamily="34" charset="0"/>
                        </a:rPr>
                        <a:t>Name of alkali/base</a:t>
                      </a:r>
                    </a:p>
                  </a:txBody>
                  <a:tcPr/>
                </a:tc>
                <a:tc hMerge="1">
                  <a:txBody>
                    <a:bodyPr/>
                    <a:lstStyle/>
                    <a:p>
                      <a:endParaRPr lang="en-US"/>
                    </a:p>
                  </a:txBody>
                  <a:tcPr/>
                </a:tc>
                <a:extLst>
                  <a:ext uri="{0D108BD9-81ED-4DB2-BD59-A6C34878D82A}">
                    <a16:rowId xmlns:a16="http://schemas.microsoft.com/office/drawing/2014/main" val="3036340707"/>
                  </a:ext>
                </a:extLst>
              </a:tr>
              <a:tr h="370840">
                <a:tc vMerge="1">
                  <a:txBody>
                    <a:bodyPr/>
                    <a:lstStyle/>
                    <a:p>
                      <a:endParaRPr lang="en-US"/>
                    </a:p>
                  </a:txBody>
                  <a:tcPr/>
                </a:tc>
                <a:tc>
                  <a:txBody>
                    <a:bodyPr/>
                    <a:lstStyle/>
                    <a:p>
                      <a:r>
                        <a:rPr lang="en-US" sz="2000" b="1">
                          <a:latin typeface="Century Gothic" panose="020B0502020202020204" pitchFamily="34" charset="0"/>
                        </a:rPr>
                        <a:t>Sodium hydroxide</a:t>
                      </a:r>
                    </a:p>
                  </a:txBody>
                  <a:tcPr/>
                </a:tc>
                <a:tc>
                  <a:txBody>
                    <a:bodyPr/>
                    <a:lstStyle/>
                    <a:p>
                      <a:r>
                        <a:rPr lang="en-US" sz="2000" b="1">
                          <a:latin typeface="Century Gothic" panose="020B0502020202020204" pitchFamily="34" charset="0"/>
                        </a:rPr>
                        <a:t>Copper oxide</a:t>
                      </a:r>
                    </a:p>
                  </a:txBody>
                  <a:tcPr/>
                </a:tc>
                <a:extLst>
                  <a:ext uri="{0D108BD9-81ED-4DB2-BD59-A6C34878D82A}">
                    <a16:rowId xmlns:a16="http://schemas.microsoft.com/office/drawing/2014/main" val="3825610856"/>
                  </a:ext>
                </a:extLst>
              </a:tr>
              <a:tr h="370840">
                <a:tc>
                  <a:txBody>
                    <a:bodyPr/>
                    <a:lstStyle/>
                    <a:p>
                      <a:r>
                        <a:rPr lang="en-US" sz="2000" b="1">
                          <a:latin typeface="Century Gothic" panose="020B0502020202020204" pitchFamily="34" charset="0"/>
                        </a:rPr>
                        <a:t>Hydrochloric Acid</a:t>
                      </a:r>
                    </a:p>
                  </a:txBody>
                  <a:tcPr/>
                </a:tc>
                <a:tc>
                  <a:txBody>
                    <a:bodyPr/>
                    <a:lstStyle/>
                    <a:p>
                      <a:endParaRPr lang="en-US" sz="2000" b="1" dirty="0">
                        <a:latin typeface="Century Gothic" panose="020B0502020202020204" pitchFamily="34" charset="0"/>
                      </a:endParaRPr>
                    </a:p>
                  </a:txBody>
                  <a:tcPr/>
                </a:tc>
                <a:tc>
                  <a:txBody>
                    <a:bodyPr/>
                    <a:lstStyle/>
                    <a:p>
                      <a:endParaRPr lang="en-US" sz="2000" b="1">
                        <a:solidFill>
                          <a:schemeClr val="accent1"/>
                        </a:solidFill>
                        <a:latin typeface="Century Gothic" panose="020B0502020202020204" pitchFamily="34" charset="0"/>
                      </a:endParaRPr>
                    </a:p>
                  </a:txBody>
                  <a:tcPr/>
                </a:tc>
                <a:extLst>
                  <a:ext uri="{0D108BD9-81ED-4DB2-BD59-A6C34878D82A}">
                    <a16:rowId xmlns:a16="http://schemas.microsoft.com/office/drawing/2014/main" val="1761543691"/>
                  </a:ext>
                </a:extLst>
              </a:tr>
              <a:tr h="370840">
                <a:tc>
                  <a:txBody>
                    <a:bodyPr/>
                    <a:lstStyle/>
                    <a:p>
                      <a:r>
                        <a:rPr lang="en-US" sz="2000" b="1">
                          <a:latin typeface="Century Gothic" panose="020B0502020202020204" pitchFamily="34" charset="0"/>
                        </a:rPr>
                        <a:t>Nitric Acid</a:t>
                      </a:r>
                    </a:p>
                  </a:txBody>
                  <a:tcPr/>
                </a:tc>
                <a:tc>
                  <a:txBody>
                    <a:bodyPr/>
                    <a:lstStyle/>
                    <a:p>
                      <a:endParaRPr lang="en-US" sz="2000" b="1">
                        <a:solidFill>
                          <a:schemeClr val="accent1"/>
                        </a:solidFill>
                        <a:latin typeface="Century Gothic" panose="020B0502020202020204" pitchFamily="34" charset="0"/>
                      </a:endParaRPr>
                    </a:p>
                  </a:txBody>
                  <a:tcPr/>
                </a:tc>
                <a:tc>
                  <a:txBody>
                    <a:bodyPr/>
                    <a:lstStyle/>
                    <a:p>
                      <a:endParaRPr lang="en-US" sz="2000" b="1" dirty="0">
                        <a:latin typeface="Century Gothic" panose="020B0502020202020204" pitchFamily="34" charset="0"/>
                      </a:endParaRPr>
                    </a:p>
                  </a:txBody>
                  <a:tcPr/>
                </a:tc>
                <a:extLst>
                  <a:ext uri="{0D108BD9-81ED-4DB2-BD59-A6C34878D82A}">
                    <a16:rowId xmlns:a16="http://schemas.microsoft.com/office/drawing/2014/main" val="3005102984"/>
                  </a:ext>
                </a:extLst>
              </a:tr>
              <a:tr h="247908">
                <a:tc>
                  <a:txBody>
                    <a:bodyPr/>
                    <a:lstStyle/>
                    <a:p>
                      <a:r>
                        <a:rPr lang="en-US" sz="2000" b="1" dirty="0">
                          <a:latin typeface="Century Gothic" panose="020B0502020202020204" pitchFamily="34" charset="0"/>
                        </a:rPr>
                        <a:t>Sulfuric Acid</a:t>
                      </a:r>
                    </a:p>
                  </a:txBody>
                  <a:tcPr/>
                </a:tc>
                <a:tc>
                  <a:txBody>
                    <a:bodyPr/>
                    <a:lstStyle/>
                    <a:p>
                      <a:endParaRPr lang="en-US" sz="2000" b="1" dirty="0">
                        <a:latin typeface="Century Gothic" panose="020B0502020202020204" pitchFamily="34" charset="0"/>
                      </a:endParaRPr>
                    </a:p>
                  </a:txBody>
                  <a:tcPr/>
                </a:tc>
                <a:tc>
                  <a:txBody>
                    <a:bodyPr/>
                    <a:lstStyle/>
                    <a:p>
                      <a:endParaRPr lang="en-US" sz="2000" b="1" dirty="0">
                        <a:latin typeface="Century Gothic" panose="020B0502020202020204" pitchFamily="34" charset="0"/>
                      </a:endParaRPr>
                    </a:p>
                  </a:txBody>
                  <a:tcPr/>
                </a:tc>
                <a:extLst>
                  <a:ext uri="{0D108BD9-81ED-4DB2-BD59-A6C34878D82A}">
                    <a16:rowId xmlns:a16="http://schemas.microsoft.com/office/drawing/2014/main" val="901433297"/>
                  </a:ext>
                </a:extLst>
              </a:tr>
            </a:tbl>
          </a:graphicData>
        </a:graphic>
      </p:graphicFrame>
      <p:sp>
        <p:nvSpPr>
          <p:cNvPr id="7" name="TextBox 6">
            <a:extLst>
              <a:ext uri="{FF2B5EF4-FFF2-40B4-BE49-F238E27FC236}">
                <a16:creationId xmlns:a16="http://schemas.microsoft.com/office/drawing/2014/main" id="{AB15AFEE-B545-724F-B78C-C1DFFC9B598F}"/>
              </a:ext>
            </a:extLst>
          </p:cNvPr>
          <p:cNvSpPr txBox="1"/>
          <p:nvPr/>
        </p:nvSpPr>
        <p:spPr>
          <a:xfrm>
            <a:off x="3599671" y="1635400"/>
            <a:ext cx="2175596"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sodium chloride</a:t>
            </a:r>
          </a:p>
        </p:txBody>
      </p:sp>
      <p:sp>
        <p:nvSpPr>
          <p:cNvPr id="9" name="TextBox 8">
            <a:extLst>
              <a:ext uri="{FF2B5EF4-FFF2-40B4-BE49-F238E27FC236}">
                <a16:creationId xmlns:a16="http://schemas.microsoft.com/office/drawing/2014/main" id="{22608A02-F21C-D543-9062-BB81628018A7}"/>
              </a:ext>
            </a:extLst>
          </p:cNvPr>
          <p:cNvSpPr txBox="1"/>
          <p:nvPr/>
        </p:nvSpPr>
        <p:spPr>
          <a:xfrm>
            <a:off x="6341979" y="1629108"/>
            <a:ext cx="2186817"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copper chloride</a:t>
            </a:r>
          </a:p>
        </p:txBody>
      </p:sp>
      <p:sp>
        <p:nvSpPr>
          <p:cNvPr id="10" name="TextBox 9">
            <a:extLst>
              <a:ext uri="{FF2B5EF4-FFF2-40B4-BE49-F238E27FC236}">
                <a16:creationId xmlns:a16="http://schemas.microsoft.com/office/drawing/2014/main" id="{CD2D33F1-923F-B34D-BDB1-AC5AB4A8752F}"/>
              </a:ext>
            </a:extLst>
          </p:cNvPr>
          <p:cNvSpPr txBox="1"/>
          <p:nvPr/>
        </p:nvSpPr>
        <p:spPr>
          <a:xfrm>
            <a:off x="281206" y="2956257"/>
            <a:ext cx="11011348"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2a. </a:t>
            </a:r>
          </a:p>
          <a:p>
            <a:r>
              <a:rPr lang="en-US" sz="2200" b="1" dirty="0">
                <a:solidFill>
                  <a:schemeClr val="accent1"/>
                </a:solidFill>
                <a:latin typeface="Century Gothic" panose="020B0502020202020204" pitchFamily="34" charset="0"/>
              </a:rPr>
              <a:t>Nitric acid + </a:t>
            </a:r>
            <a:r>
              <a:rPr lang="en-US" sz="2200" b="1" u="sng" dirty="0">
                <a:solidFill>
                  <a:schemeClr val="accent1"/>
                </a:solidFill>
                <a:latin typeface="Century Gothic" panose="020B0502020202020204" pitchFamily="34" charset="0"/>
              </a:rPr>
              <a:t>potassium oxide/potassium hydroxide </a:t>
            </a:r>
            <a:r>
              <a:rPr lang="en-US" sz="2200" b="1" dirty="0">
                <a:solidFill>
                  <a:schemeClr val="accent1"/>
                </a:solidFill>
                <a:latin typeface="Century Gothic" panose="020B0502020202020204" pitchFamily="34" charset="0"/>
              </a:rPr>
              <a:t>→ potassium nitrate + water</a:t>
            </a:r>
          </a:p>
        </p:txBody>
      </p:sp>
      <p:sp>
        <p:nvSpPr>
          <p:cNvPr id="11" name="TextBox 10">
            <a:extLst>
              <a:ext uri="{FF2B5EF4-FFF2-40B4-BE49-F238E27FC236}">
                <a16:creationId xmlns:a16="http://schemas.microsoft.com/office/drawing/2014/main" id="{7D5C7F47-FAC0-604D-8B04-DB9CF6BFDB94}"/>
              </a:ext>
            </a:extLst>
          </p:cNvPr>
          <p:cNvSpPr txBox="1"/>
          <p:nvPr/>
        </p:nvSpPr>
        <p:spPr>
          <a:xfrm>
            <a:off x="295242" y="3903382"/>
            <a:ext cx="8106706"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2b. </a:t>
            </a:r>
          </a:p>
          <a:p>
            <a:r>
              <a:rPr lang="en-US" sz="2200" b="1" u="sng" dirty="0">
                <a:solidFill>
                  <a:schemeClr val="accent1"/>
                </a:solidFill>
                <a:latin typeface="Century Gothic" panose="020B0502020202020204" pitchFamily="34" charset="0"/>
              </a:rPr>
              <a:t>Sulfuric acid </a:t>
            </a:r>
            <a:r>
              <a:rPr lang="en-US" sz="2200" b="1" dirty="0">
                <a:solidFill>
                  <a:schemeClr val="accent1"/>
                </a:solidFill>
                <a:latin typeface="Century Gothic" panose="020B0502020202020204" pitchFamily="34" charset="0"/>
              </a:rPr>
              <a:t>+ sodium hydroxide → sodium sulfate + water</a:t>
            </a:r>
          </a:p>
        </p:txBody>
      </p:sp>
      <p:sp>
        <p:nvSpPr>
          <p:cNvPr id="12" name="TextBox 11">
            <a:extLst>
              <a:ext uri="{FF2B5EF4-FFF2-40B4-BE49-F238E27FC236}">
                <a16:creationId xmlns:a16="http://schemas.microsoft.com/office/drawing/2014/main" id="{48BD8D57-5BD0-B248-8194-A693B09FAA13}"/>
              </a:ext>
            </a:extLst>
          </p:cNvPr>
          <p:cNvSpPr txBox="1"/>
          <p:nvPr/>
        </p:nvSpPr>
        <p:spPr>
          <a:xfrm>
            <a:off x="312176" y="4848923"/>
            <a:ext cx="8057014"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2c.</a:t>
            </a:r>
          </a:p>
          <a:p>
            <a:r>
              <a:rPr lang="en-US" sz="2200" b="1" dirty="0">
                <a:solidFill>
                  <a:schemeClr val="accent1"/>
                </a:solidFill>
                <a:latin typeface="Century Gothic" panose="020B0502020202020204" pitchFamily="34" charset="0"/>
              </a:rPr>
              <a:t>Calcium hydroxide + </a:t>
            </a:r>
            <a:r>
              <a:rPr lang="en-US" sz="2200" b="1" u="sng" dirty="0">
                <a:solidFill>
                  <a:schemeClr val="accent1"/>
                </a:solidFill>
                <a:latin typeface="Century Gothic" panose="020B0502020202020204" pitchFamily="34" charset="0"/>
              </a:rPr>
              <a:t>nitric acid </a:t>
            </a:r>
            <a:r>
              <a:rPr lang="en-US" sz="2200" b="1" dirty="0">
                <a:solidFill>
                  <a:schemeClr val="accent1"/>
                </a:solidFill>
                <a:latin typeface="Century Gothic" panose="020B0502020202020204" pitchFamily="34" charset="0"/>
              </a:rPr>
              <a:t>→ calcium nitrate + </a:t>
            </a:r>
            <a:r>
              <a:rPr lang="en-US" sz="2200" b="1" u="sng" dirty="0">
                <a:solidFill>
                  <a:schemeClr val="accent1"/>
                </a:solidFill>
                <a:latin typeface="Century Gothic" panose="020B0502020202020204" pitchFamily="34" charset="0"/>
              </a:rPr>
              <a:t>water</a:t>
            </a:r>
          </a:p>
        </p:txBody>
      </p:sp>
      <p:sp>
        <p:nvSpPr>
          <p:cNvPr id="4" name="TextBox 3">
            <a:extLst>
              <a:ext uri="{FF2B5EF4-FFF2-40B4-BE49-F238E27FC236}">
                <a16:creationId xmlns:a16="http://schemas.microsoft.com/office/drawing/2014/main" id="{B97AAB76-FB4E-91AF-645E-18423E7147D0}"/>
              </a:ext>
            </a:extLst>
          </p:cNvPr>
          <p:cNvSpPr txBox="1"/>
          <p:nvPr/>
        </p:nvSpPr>
        <p:spPr>
          <a:xfrm>
            <a:off x="348471" y="754866"/>
            <a:ext cx="473206"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1. </a:t>
            </a:r>
          </a:p>
        </p:txBody>
      </p:sp>
      <p:sp>
        <p:nvSpPr>
          <p:cNvPr id="5" name="TextBox 4">
            <a:extLst>
              <a:ext uri="{FF2B5EF4-FFF2-40B4-BE49-F238E27FC236}">
                <a16:creationId xmlns:a16="http://schemas.microsoft.com/office/drawing/2014/main" id="{5AFB3731-7E87-9ACD-D68B-54DC1A0CBC0C}"/>
              </a:ext>
            </a:extLst>
          </p:cNvPr>
          <p:cNvSpPr txBox="1"/>
          <p:nvPr/>
        </p:nvSpPr>
        <p:spPr>
          <a:xfrm>
            <a:off x="6341979" y="2001641"/>
            <a:ext cx="1952779"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copper nitrate</a:t>
            </a:r>
          </a:p>
        </p:txBody>
      </p:sp>
      <p:sp>
        <p:nvSpPr>
          <p:cNvPr id="8" name="TextBox 7">
            <a:extLst>
              <a:ext uri="{FF2B5EF4-FFF2-40B4-BE49-F238E27FC236}">
                <a16:creationId xmlns:a16="http://schemas.microsoft.com/office/drawing/2014/main" id="{E7A96673-189D-A40D-D9E1-D46787FEC98F}"/>
              </a:ext>
            </a:extLst>
          </p:cNvPr>
          <p:cNvSpPr txBox="1"/>
          <p:nvPr/>
        </p:nvSpPr>
        <p:spPr>
          <a:xfrm>
            <a:off x="6325046" y="2374175"/>
            <a:ext cx="1978427"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copper sulfate</a:t>
            </a:r>
          </a:p>
        </p:txBody>
      </p:sp>
      <p:sp>
        <p:nvSpPr>
          <p:cNvPr id="14" name="TextBox 13">
            <a:extLst>
              <a:ext uri="{FF2B5EF4-FFF2-40B4-BE49-F238E27FC236}">
                <a16:creationId xmlns:a16="http://schemas.microsoft.com/office/drawing/2014/main" id="{82378A5F-86C0-4BF4-06E6-D54EBBA0B396}"/>
              </a:ext>
            </a:extLst>
          </p:cNvPr>
          <p:cNvSpPr txBox="1"/>
          <p:nvPr/>
        </p:nvSpPr>
        <p:spPr>
          <a:xfrm>
            <a:off x="3599671" y="2024866"/>
            <a:ext cx="1941557"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sodium nitrate</a:t>
            </a:r>
          </a:p>
        </p:txBody>
      </p:sp>
      <p:sp>
        <p:nvSpPr>
          <p:cNvPr id="15" name="TextBox 14">
            <a:extLst>
              <a:ext uri="{FF2B5EF4-FFF2-40B4-BE49-F238E27FC236}">
                <a16:creationId xmlns:a16="http://schemas.microsoft.com/office/drawing/2014/main" id="{61B7425E-8DF6-D6D4-D1D5-9BD460E24F47}"/>
              </a:ext>
            </a:extLst>
          </p:cNvPr>
          <p:cNvSpPr txBox="1"/>
          <p:nvPr/>
        </p:nvSpPr>
        <p:spPr>
          <a:xfrm>
            <a:off x="3616604" y="2414334"/>
            <a:ext cx="1967205"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sodium sulfate</a:t>
            </a:r>
          </a:p>
        </p:txBody>
      </p:sp>
      <p:sp>
        <p:nvSpPr>
          <p:cNvPr id="16" name="TextBox 15">
            <a:extLst>
              <a:ext uri="{FF2B5EF4-FFF2-40B4-BE49-F238E27FC236}">
                <a16:creationId xmlns:a16="http://schemas.microsoft.com/office/drawing/2014/main" id="{25B341DA-AE53-5222-774D-262B77C44FCE}"/>
              </a:ext>
            </a:extLst>
          </p:cNvPr>
          <p:cNvSpPr txBox="1"/>
          <p:nvPr/>
        </p:nvSpPr>
        <p:spPr>
          <a:xfrm>
            <a:off x="312176" y="5814123"/>
            <a:ext cx="8701421"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2d.</a:t>
            </a:r>
          </a:p>
          <a:p>
            <a:r>
              <a:rPr lang="en-US" sz="2200" b="1" dirty="0">
                <a:solidFill>
                  <a:schemeClr val="accent1"/>
                </a:solidFill>
                <a:latin typeface="Century Gothic" panose="020B0502020202020204" pitchFamily="34" charset="0"/>
              </a:rPr>
              <a:t>Magnesium oxide + </a:t>
            </a:r>
            <a:r>
              <a:rPr lang="en-US" sz="2200" b="1" u="sng" dirty="0">
                <a:solidFill>
                  <a:schemeClr val="accent1"/>
                </a:solidFill>
                <a:latin typeface="Century Gothic" panose="020B0502020202020204" pitchFamily="34" charset="0"/>
              </a:rPr>
              <a:t>sulfuric acid </a:t>
            </a:r>
            <a:r>
              <a:rPr lang="en-US" sz="2200" b="1" dirty="0">
                <a:solidFill>
                  <a:schemeClr val="accent1"/>
                </a:solidFill>
                <a:latin typeface="Century Gothic" panose="020B0502020202020204" pitchFamily="34" charset="0"/>
              </a:rPr>
              <a:t>→ </a:t>
            </a:r>
            <a:r>
              <a:rPr lang="en-US" sz="2200" b="1" u="sng" dirty="0">
                <a:solidFill>
                  <a:schemeClr val="accent1"/>
                </a:solidFill>
                <a:latin typeface="Century Gothic" panose="020B0502020202020204" pitchFamily="34" charset="0"/>
              </a:rPr>
              <a:t>magnesium</a:t>
            </a:r>
            <a:r>
              <a:rPr lang="en-US" sz="2200" b="1" dirty="0">
                <a:solidFill>
                  <a:schemeClr val="accent1"/>
                </a:solidFill>
                <a:latin typeface="Century Gothic" panose="020B0502020202020204" pitchFamily="34" charset="0"/>
              </a:rPr>
              <a:t> nitrate + </a:t>
            </a:r>
            <a:r>
              <a:rPr lang="en-US" sz="2200" b="1" u="sng" dirty="0">
                <a:solidFill>
                  <a:schemeClr val="accent1"/>
                </a:solidFill>
                <a:latin typeface="Century Gothic" panose="020B0502020202020204" pitchFamily="34" charset="0"/>
              </a:rPr>
              <a:t>water</a:t>
            </a:r>
          </a:p>
        </p:txBody>
      </p:sp>
    </p:spTree>
    <p:extLst>
      <p:ext uri="{BB962C8B-B14F-4D97-AF65-F5344CB8AC3E}">
        <p14:creationId xmlns:p14="http://schemas.microsoft.com/office/powerpoint/2010/main" val="27465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Effect transition="in" filter="fade">
                                      <p:cBhvr>
                                        <p:cTn id="37" dur="500"/>
                                        <p:tgtEl>
                                          <p:spTgt spid="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P spid="12" grpId="0"/>
      <p:bldP spid="4" grpId="0"/>
      <p:bldP spid="14" grpId="0"/>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112C8-A7D9-18E0-EF57-EF891873441A}"/>
              </a:ext>
            </a:extLst>
          </p:cNvPr>
          <p:cNvSpPr>
            <a:spLocks noGrp="1"/>
          </p:cNvSpPr>
          <p:nvPr>
            <p:ph type="title"/>
          </p:nvPr>
        </p:nvSpPr>
        <p:spPr/>
        <p:txBody>
          <a:bodyPr/>
          <a:lstStyle/>
          <a:p>
            <a:r>
              <a:rPr lang="en-GB" dirty="0">
                <a:latin typeface="Century Gothic" panose="020B0502020202020204" pitchFamily="34" charset="0"/>
              </a:rPr>
              <a:t>Answers</a:t>
            </a:r>
          </a:p>
        </p:txBody>
      </p:sp>
      <p:graphicFrame>
        <p:nvGraphicFramePr>
          <p:cNvPr id="3" name="Table 2">
            <a:extLst>
              <a:ext uri="{FF2B5EF4-FFF2-40B4-BE49-F238E27FC236}">
                <a16:creationId xmlns:a16="http://schemas.microsoft.com/office/drawing/2014/main" id="{021AEF1F-BA96-B81B-01AB-EED8CFF119AE}"/>
              </a:ext>
            </a:extLst>
          </p:cNvPr>
          <p:cNvGraphicFramePr>
            <a:graphicFrameLocks noGrp="1"/>
          </p:cNvGraphicFramePr>
          <p:nvPr>
            <p:extLst>
              <p:ext uri="{D42A27DB-BD31-4B8C-83A1-F6EECF244321}">
                <p14:modId xmlns:p14="http://schemas.microsoft.com/office/powerpoint/2010/main" val="2754439454"/>
              </p:ext>
            </p:extLst>
          </p:nvPr>
        </p:nvGraphicFramePr>
        <p:xfrm>
          <a:off x="651930" y="978349"/>
          <a:ext cx="3530604" cy="5032988"/>
        </p:xfrm>
        <a:graphic>
          <a:graphicData uri="http://schemas.openxmlformats.org/drawingml/2006/table">
            <a:tbl>
              <a:tblPr firstRow="1" firstCol="1" bandRow="1">
                <a:tableStyleId>{5940675A-B579-460E-94D1-54222C63F5DA}</a:tableStyleId>
              </a:tblPr>
              <a:tblGrid>
                <a:gridCol w="2178887">
                  <a:extLst>
                    <a:ext uri="{9D8B030D-6E8A-4147-A177-3AD203B41FA5}">
                      <a16:colId xmlns:a16="http://schemas.microsoft.com/office/drawing/2014/main" val="1972964592"/>
                    </a:ext>
                  </a:extLst>
                </a:gridCol>
                <a:gridCol w="1351717">
                  <a:extLst>
                    <a:ext uri="{9D8B030D-6E8A-4147-A177-3AD203B41FA5}">
                      <a16:colId xmlns:a16="http://schemas.microsoft.com/office/drawing/2014/main" val="3161356560"/>
                    </a:ext>
                  </a:extLst>
                </a:gridCol>
              </a:tblGrid>
              <a:tr h="604982">
                <a:tc>
                  <a:txBody>
                    <a:bodyPr/>
                    <a:lstStyle/>
                    <a:p>
                      <a:pPr algn="ctr">
                        <a:lnSpc>
                          <a:spcPct val="107000"/>
                        </a:lnSpc>
                        <a:spcAft>
                          <a:spcPts val="800"/>
                        </a:spcAft>
                      </a:pPr>
                      <a:r>
                        <a:rPr lang="en-GB" sz="1800" dirty="0">
                          <a:effectLst/>
                          <a:latin typeface="Century Gothic" panose="020B0502020202020204" pitchFamily="34" charset="0"/>
                        </a:rPr>
                        <a:t>Chemical name</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a:effectLst/>
                          <a:latin typeface="Century Gothic" panose="020B0502020202020204" pitchFamily="34" charset="0"/>
                        </a:rPr>
                        <a:t>Chemical Formula</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4087108129"/>
                  </a:ext>
                </a:extLst>
              </a:tr>
              <a:tr h="290340">
                <a:tc>
                  <a:txBody>
                    <a:bodyPr/>
                    <a:lstStyle/>
                    <a:p>
                      <a:pPr algn="ctr">
                        <a:lnSpc>
                          <a:spcPct val="107000"/>
                        </a:lnSpc>
                        <a:spcAft>
                          <a:spcPts val="800"/>
                        </a:spcAft>
                      </a:pPr>
                      <a:r>
                        <a:rPr lang="en-GB" sz="1800" dirty="0">
                          <a:effectLst/>
                          <a:latin typeface="Century Gothic" panose="020B0502020202020204" pitchFamily="34" charset="0"/>
                        </a:rPr>
                        <a:t>Hydrochloric Acid</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a:effectLst/>
                          <a:latin typeface="Century Gothic" panose="020B0502020202020204" pitchFamily="34" charset="0"/>
                        </a:rPr>
                        <a:t> </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256564865"/>
                  </a:ext>
                </a:extLst>
              </a:tr>
              <a:tr h="290340">
                <a:tc>
                  <a:txBody>
                    <a:bodyPr/>
                    <a:lstStyle/>
                    <a:p>
                      <a:pPr algn="ctr">
                        <a:lnSpc>
                          <a:spcPct val="107000"/>
                        </a:lnSpc>
                        <a:spcAft>
                          <a:spcPts val="800"/>
                        </a:spcAft>
                      </a:pPr>
                      <a:r>
                        <a:rPr lang="en-GB" sz="1800">
                          <a:effectLst/>
                          <a:latin typeface="Century Gothic" panose="020B0502020202020204" pitchFamily="34" charset="0"/>
                        </a:rPr>
                        <a:t>Nitric Acid</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baseline="-25000">
                          <a:effectLst/>
                          <a:latin typeface="Century Gothic" panose="020B0502020202020204" pitchFamily="34" charset="0"/>
                        </a:rPr>
                        <a:t> </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128169929"/>
                  </a:ext>
                </a:extLst>
              </a:tr>
              <a:tr h="290340">
                <a:tc>
                  <a:txBody>
                    <a:bodyPr/>
                    <a:lstStyle/>
                    <a:p>
                      <a:pPr algn="ctr">
                        <a:lnSpc>
                          <a:spcPct val="107000"/>
                        </a:lnSpc>
                        <a:spcAft>
                          <a:spcPts val="800"/>
                        </a:spcAft>
                      </a:pPr>
                      <a:r>
                        <a:rPr lang="en-GB" sz="1800">
                          <a:effectLst/>
                          <a:latin typeface="Century Gothic" panose="020B0502020202020204" pitchFamily="34" charset="0"/>
                        </a:rPr>
                        <a:t> </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a:effectLst/>
                          <a:latin typeface="Century Gothic" panose="020B0502020202020204" pitchFamily="34" charset="0"/>
                        </a:rPr>
                        <a:t>H</a:t>
                      </a:r>
                      <a:r>
                        <a:rPr lang="en-GB" sz="1800" baseline="-25000">
                          <a:effectLst/>
                          <a:latin typeface="Century Gothic" panose="020B0502020202020204" pitchFamily="34" charset="0"/>
                        </a:rPr>
                        <a:t>2</a:t>
                      </a:r>
                      <a:r>
                        <a:rPr lang="en-GB" sz="1800">
                          <a:effectLst/>
                          <a:latin typeface="Century Gothic" panose="020B0502020202020204" pitchFamily="34" charset="0"/>
                        </a:rPr>
                        <a:t>SO</a:t>
                      </a:r>
                      <a:r>
                        <a:rPr lang="en-GB" sz="1800" baseline="-25000">
                          <a:effectLst/>
                          <a:latin typeface="Century Gothic" panose="020B0502020202020204" pitchFamily="34" charset="0"/>
                        </a:rPr>
                        <a:t>4</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54100070"/>
                  </a:ext>
                </a:extLst>
              </a:tr>
              <a:tr h="290340">
                <a:tc>
                  <a:txBody>
                    <a:bodyPr/>
                    <a:lstStyle/>
                    <a:p>
                      <a:pPr algn="ctr">
                        <a:lnSpc>
                          <a:spcPct val="107000"/>
                        </a:lnSpc>
                        <a:spcAft>
                          <a:spcPts val="800"/>
                        </a:spcAft>
                      </a:pPr>
                      <a:r>
                        <a:rPr lang="en-GB" sz="1800" dirty="0">
                          <a:effectLst/>
                          <a:latin typeface="Century Gothic" panose="020B0502020202020204" pitchFamily="34" charset="0"/>
                        </a:rPr>
                        <a:t> </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a:effectLst/>
                          <a:latin typeface="Century Gothic" panose="020B0502020202020204" pitchFamily="34" charset="0"/>
                        </a:rPr>
                        <a:t>H</a:t>
                      </a:r>
                      <a:r>
                        <a:rPr lang="en-GB" sz="1800" baseline="-25000">
                          <a:effectLst/>
                          <a:latin typeface="Century Gothic" panose="020B0502020202020204" pitchFamily="34" charset="0"/>
                        </a:rPr>
                        <a:t>2</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883264690"/>
                  </a:ext>
                </a:extLst>
              </a:tr>
              <a:tr h="290340">
                <a:tc>
                  <a:txBody>
                    <a:bodyPr/>
                    <a:lstStyle/>
                    <a:p>
                      <a:pPr algn="ctr">
                        <a:lnSpc>
                          <a:spcPct val="107000"/>
                        </a:lnSpc>
                        <a:spcAft>
                          <a:spcPts val="800"/>
                        </a:spcAft>
                      </a:pPr>
                      <a:r>
                        <a:rPr lang="en-GB" sz="1800" dirty="0">
                          <a:effectLst/>
                          <a:latin typeface="Century Gothic" panose="020B0502020202020204" pitchFamily="34" charset="0"/>
                        </a:rPr>
                        <a:t>Calcium chloride</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CaCl</a:t>
                      </a:r>
                      <a:r>
                        <a:rPr lang="en-GB" sz="1800" baseline="-25000" dirty="0">
                          <a:effectLst/>
                          <a:latin typeface="Century Gothic" panose="020B0502020202020204" pitchFamily="34" charset="0"/>
                        </a:rPr>
                        <a:t>2</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395261283"/>
                  </a:ext>
                </a:extLst>
              </a:tr>
              <a:tr h="604982">
                <a:tc>
                  <a:txBody>
                    <a:bodyPr/>
                    <a:lstStyle/>
                    <a:p>
                      <a:pPr algn="ctr">
                        <a:lnSpc>
                          <a:spcPct val="107000"/>
                        </a:lnSpc>
                        <a:spcAft>
                          <a:spcPts val="800"/>
                        </a:spcAft>
                      </a:pPr>
                      <a:r>
                        <a:rPr lang="en-GB" sz="1800">
                          <a:effectLst/>
                          <a:latin typeface="Century Gothic" panose="020B0502020202020204" pitchFamily="34" charset="0"/>
                        </a:rPr>
                        <a:t>Sodium Hydroxide</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a:effectLst/>
                          <a:latin typeface="Century Gothic" panose="020B0502020202020204" pitchFamily="34" charset="0"/>
                        </a:rPr>
                        <a:t>NaOH</a:t>
                      </a:r>
                      <a:endParaRPr lang="en-GB" sz="180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478482651"/>
                  </a:ext>
                </a:extLst>
              </a:tr>
              <a:tr h="290340">
                <a:tc>
                  <a:txBody>
                    <a:bodyPr/>
                    <a:lstStyle/>
                    <a:p>
                      <a:pPr algn="ctr">
                        <a:lnSpc>
                          <a:spcPct val="107000"/>
                        </a:lnSpc>
                        <a:spcAft>
                          <a:spcPts val="800"/>
                        </a:spcAft>
                      </a:pPr>
                      <a:r>
                        <a:rPr lang="en-GB" sz="1800">
                          <a:effectLst/>
                          <a:latin typeface="Century Gothic" panose="020B0502020202020204" pitchFamily="34" charset="0"/>
                        </a:rPr>
                        <a:t> </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NaCl</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718647763"/>
                  </a:ext>
                </a:extLst>
              </a:tr>
              <a:tr h="604982">
                <a:tc>
                  <a:txBody>
                    <a:bodyPr/>
                    <a:lstStyle/>
                    <a:p>
                      <a:pPr algn="ctr">
                        <a:lnSpc>
                          <a:spcPct val="107000"/>
                        </a:lnSpc>
                        <a:spcAft>
                          <a:spcPts val="800"/>
                        </a:spcAft>
                      </a:pPr>
                      <a:r>
                        <a:rPr lang="en-GB" sz="1800" dirty="0">
                          <a:effectLst/>
                          <a:latin typeface="Century Gothic" panose="020B0502020202020204" pitchFamily="34" charset="0"/>
                        </a:rPr>
                        <a:t>Copper carbonate</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CuCO</a:t>
                      </a:r>
                      <a:r>
                        <a:rPr lang="en-GB" sz="1800" baseline="-25000" dirty="0">
                          <a:effectLst/>
                          <a:latin typeface="Century Gothic" panose="020B0502020202020204" pitchFamily="34" charset="0"/>
                        </a:rPr>
                        <a:t>3</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345190966"/>
                  </a:ext>
                </a:extLst>
              </a:tr>
              <a:tr h="290340">
                <a:tc>
                  <a:txBody>
                    <a:bodyPr/>
                    <a:lstStyle/>
                    <a:p>
                      <a:pPr algn="ctr">
                        <a:lnSpc>
                          <a:spcPct val="107000"/>
                        </a:lnSpc>
                        <a:spcAft>
                          <a:spcPts val="800"/>
                        </a:spcAft>
                      </a:pPr>
                      <a:r>
                        <a:rPr lang="en-GB" sz="1800" dirty="0">
                          <a:effectLst/>
                          <a:latin typeface="Century Gothic" panose="020B0502020202020204" pitchFamily="34" charset="0"/>
                        </a:rPr>
                        <a:t>Copper sulfate</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CuSO</a:t>
                      </a:r>
                      <a:r>
                        <a:rPr lang="en-GB" sz="1800" baseline="-25000" dirty="0">
                          <a:effectLst/>
                          <a:latin typeface="Century Gothic" panose="020B0502020202020204" pitchFamily="34" charset="0"/>
                        </a:rPr>
                        <a:t>4</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22591084"/>
                  </a:ext>
                </a:extLst>
              </a:tr>
              <a:tr h="290340">
                <a:tc>
                  <a:txBody>
                    <a:bodyPr/>
                    <a:lstStyle/>
                    <a:p>
                      <a:pPr algn="ctr">
                        <a:lnSpc>
                          <a:spcPct val="107000"/>
                        </a:lnSpc>
                        <a:spcAft>
                          <a:spcPts val="800"/>
                        </a:spcAft>
                      </a:pPr>
                      <a:r>
                        <a:rPr lang="en-GB" sz="1800">
                          <a:effectLst/>
                          <a:latin typeface="Century Gothic" panose="020B0502020202020204" pitchFamily="34" charset="0"/>
                        </a:rPr>
                        <a:t> </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CuO</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4197817628"/>
                  </a:ext>
                </a:extLst>
              </a:tr>
              <a:tr h="604982">
                <a:tc>
                  <a:txBody>
                    <a:bodyPr/>
                    <a:lstStyle/>
                    <a:p>
                      <a:pPr algn="ctr">
                        <a:lnSpc>
                          <a:spcPct val="107000"/>
                        </a:lnSpc>
                        <a:spcAft>
                          <a:spcPts val="800"/>
                        </a:spcAft>
                      </a:pPr>
                      <a:r>
                        <a:rPr lang="en-GB" sz="1800">
                          <a:effectLst/>
                          <a:latin typeface="Century Gothic" panose="020B0502020202020204" pitchFamily="34" charset="0"/>
                        </a:rPr>
                        <a:t>Potassium carbonate</a:t>
                      </a:r>
                      <a:endParaRPr lang="en-GB" sz="180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K</a:t>
                      </a:r>
                      <a:r>
                        <a:rPr lang="en-GB" sz="1800" baseline="-25000" dirty="0">
                          <a:effectLst/>
                          <a:latin typeface="Century Gothic" panose="020B0502020202020204" pitchFamily="34" charset="0"/>
                        </a:rPr>
                        <a:t>2</a:t>
                      </a:r>
                      <a:r>
                        <a:rPr lang="en-GB" sz="1800" dirty="0">
                          <a:effectLst/>
                          <a:latin typeface="Century Gothic" panose="020B0502020202020204" pitchFamily="34" charset="0"/>
                        </a:rPr>
                        <a:t>CO</a:t>
                      </a:r>
                      <a:r>
                        <a:rPr lang="en-GB" sz="1800" baseline="-25000" dirty="0">
                          <a:effectLst/>
                          <a:latin typeface="Century Gothic" panose="020B0502020202020204" pitchFamily="34" charset="0"/>
                        </a:rPr>
                        <a:t>3</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2225275659"/>
                  </a:ext>
                </a:extLst>
              </a:tr>
              <a:tr h="290340">
                <a:tc>
                  <a:txBody>
                    <a:bodyPr/>
                    <a:lstStyle/>
                    <a:p>
                      <a:pPr algn="ctr">
                        <a:lnSpc>
                          <a:spcPct val="107000"/>
                        </a:lnSpc>
                        <a:spcAft>
                          <a:spcPts val="800"/>
                        </a:spcAft>
                      </a:pPr>
                      <a:r>
                        <a:rPr lang="en-GB" sz="1800" dirty="0">
                          <a:effectLst/>
                          <a:latin typeface="Century Gothic" panose="020B0502020202020204" pitchFamily="34" charset="0"/>
                        </a:rPr>
                        <a:t>Potassium nitrate</a:t>
                      </a:r>
                      <a:endParaRPr lang="en-GB" sz="1800" dirty="0">
                        <a:effectLst/>
                        <a:latin typeface="Century Gothic" panose="020B0502020202020204" pitchFamily="34" charset="0"/>
                        <a:ea typeface="Calibri" panose="020F0502020204030204" pitchFamily="34" charset="0"/>
                      </a:endParaRPr>
                    </a:p>
                  </a:txBody>
                  <a:tcPr marL="68580" marR="68580" marT="0" marB="0"/>
                </a:tc>
                <a:tc>
                  <a:txBody>
                    <a:bodyPr/>
                    <a:lstStyle/>
                    <a:p>
                      <a:pPr algn="ctr">
                        <a:lnSpc>
                          <a:spcPct val="107000"/>
                        </a:lnSpc>
                        <a:spcAft>
                          <a:spcPts val="800"/>
                        </a:spcAft>
                      </a:pPr>
                      <a:r>
                        <a:rPr lang="en-GB" sz="1800" dirty="0">
                          <a:effectLst/>
                          <a:latin typeface="Century Gothic" panose="020B0502020202020204" pitchFamily="34" charset="0"/>
                        </a:rPr>
                        <a:t>KNO</a:t>
                      </a:r>
                      <a:r>
                        <a:rPr lang="en-GB" sz="1800" baseline="-25000" dirty="0">
                          <a:effectLst/>
                          <a:latin typeface="Century Gothic" panose="020B0502020202020204" pitchFamily="34" charset="0"/>
                        </a:rPr>
                        <a:t>3</a:t>
                      </a:r>
                      <a:endParaRPr lang="en-GB" sz="1800" dirty="0">
                        <a:effectLst/>
                        <a:latin typeface="Century Gothic" panose="020B0502020202020204" pitchFamily="34" charset="0"/>
                        <a:ea typeface="Calibri" panose="020F0502020204030204" pitchFamily="34" charset="0"/>
                      </a:endParaRPr>
                    </a:p>
                  </a:txBody>
                  <a:tcPr marL="68580" marR="68580" marT="0" marB="0"/>
                </a:tc>
                <a:extLst>
                  <a:ext uri="{0D108BD9-81ED-4DB2-BD59-A6C34878D82A}">
                    <a16:rowId xmlns:a16="http://schemas.microsoft.com/office/drawing/2014/main" val="1748842055"/>
                  </a:ext>
                </a:extLst>
              </a:tr>
            </a:tbl>
          </a:graphicData>
        </a:graphic>
      </p:graphicFrame>
      <p:sp>
        <p:nvSpPr>
          <p:cNvPr id="4" name="TextBox 3">
            <a:extLst>
              <a:ext uri="{FF2B5EF4-FFF2-40B4-BE49-F238E27FC236}">
                <a16:creationId xmlns:a16="http://schemas.microsoft.com/office/drawing/2014/main" id="{FB430650-976C-F151-DFC1-C58444D4A3BD}"/>
              </a:ext>
            </a:extLst>
          </p:cNvPr>
          <p:cNvSpPr txBox="1"/>
          <p:nvPr/>
        </p:nvSpPr>
        <p:spPr>
          <a:xfrm>
            <a:off x="3090328" y="1544588"/>
            <a:ext cx="736604"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HCl</a:t>
            </a:r>
          </a:p>
        </p:txBody>
      </p:sp>
      <p:sp>
        <p:nvSpPr>
          <p:cNvPr id="5" name="TextBox 4">
            <a:extLst>
              <a:ext uri="{FF2B5EF4-FFF2-40B4-BE49-F238E27FC236}">
                <a16:creationId xmlns:a16="http://schemas.microsoft.com/office/drawing/2014/main" id="{55187E88-2E04-5BC8-037C-5A2447CE4983}"/>
              </a:ext>
            </a:extLst>
          </p:cNvPr>
          <p:cNvSpPr txBox="1"/>
          <p:nvPr/>
        </p:nvSpPr>
        <p:spPr>
          <a:xfrm>
            <a:off x="3090328" y="1817720"/>
            <a:ext cx="889006"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HNO</a:t>
            </a:r>
            <a:r>
              <a:rPr lang="en-GB" sz="2000" b="1" baseline="-25000" dirty="0">
                <a:solidFill>
                  <a:schemeClr val="accent1"/>
                </a:solidFill>
                <a:latin typeface="Century Gothic" panose="020B0502020202020204" pitchFamily="34" charset="0"/>
              </a:rPr>
              <a:t>3</a:t>
            </a:r>
            <a:endParaRPr lang="en-GB" sz="2000" b="1"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F51C2816-D7A8-25AC-022B-2127CCD78172}"/>
              </a:ext>
            </a:extLst>
          </p:cNvPr>
          <p:cNvSpPr txBox="1"/>
          <p:nvPr/>
        </p:nvSpPr>
        <p:spPr>
          <a:xfrm>
            <a:off x="829725" y="2090852"/>
            <a:ext cx="279399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Sulfuric acid</a:t>
            </a:r>
          </a:p>
        </p:txBody>
      </p:sp>
      <p:sp>
        <p:nvSpPr>
          <p:cNvPr id="7" name="TextBox 6">
            <a:extLst>
              <a:ext uri="{FF2B5EF4-FFF2-40B4-BE49-F238E27FC236}">
                <a16:creationId xmlns:a16="http://schemas.microsoft.com/office/drawing/2014/main" id="{6FCEEBE6-4FC2-E120-760D-F874E59155E1}"/>
              </a:ext>
            </a:extLst>
          </p:cNvPr>
          <p:cNvSpPr txBox="1"/>
          <p:nvPr/>
        </p:nvSpPr>
        <p:spPr>
          <a:xfrm>
            <a:off x="829725" y="2375337"/>
            <a:ext cx="279399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Hydrogen gas</a:t>
            </a:r>
          </a:p>
        </p:txBody>
      </p:sp>
      <p:sp>
        <p:nvSpPr>
          <p:cNvPr id="8" name="TextBox 7">
            <a:extLst>
              <a:ext uri="{FF2B5EF4-FFF2-40B4-BE49-F238E27FC236}">
                <a16:creationId xmlns:a16="http://schemas.microsoft.com/office/drawing/2014/main" id="{4EB122E3-C5A1-DDB4-BE96-FF8365594D8A}"/>
              </a:ext>
            </a:extLst>
          </p:cNvPr>
          <p:cNvSpPr txBox="1"/>
          <p:nvPr/>
        </p:nvSpPr>
        <p:spPr>
          <a:xfrm>
            <a:off x="702730" y="3535732"/>
            <a:ext cx="279399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Sodium chloride</a:t>
            </a:r>
          </a:p>
        </p:txBody>
      </p:sp>
      <p:sp>
        <p:nvSpPr>
          <p:cNvPr id="9" name="TextBox 8">
            <a:extLst>
              <a:ext uri="{FF2B5EF4-FFF2-40B4-BE49-F238E27FC236}">
                <a16:creationId xmlns:a16="http://schemas.microsoft.com/office/drawing/2014/main" id="{ADD98D57-2878-6196-23C6-6C5E7CAF3C42}"/>
              </a:ext>
            </a:extLst>
          </p:cNvPr>
          <p:cNvSpPr txBox="1"/>
          <p:nvPr/>
        </p:nvSpPr>
        <p:spPr>
          <a:xfrm>
            <a:off x="812792" y="4747723"/>
            <a:ext cx="279399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Copper oxide</a:t>
            </a:r>
          </a:p>
        </p:txBody>
      </p:sp>
      <p:sp>
        <p:nvSpPr>
          <p:cNvPr id="10" name="TextBox 9">
            <a:extLst>
              <a:ext uri="{FF2B5EF4-FFF2-40B4-BE49-F238E27FC236}">
                <a16:creationId xmlns:a16="http://schemas.microsoft.com/office/drawing/2014/main" id="{12277F67-67DF-92B7-514C-DC87E53EA52C}"/>
              </a:ext>
            </a:extLst>
          </p:cNvPr>
          <p:cNvSpPr txBox="1"/>
          <p:nvPr/>
        </p:nvSpPr>
        <p:spPr>
          <a:xfrm>
            <a:off x="348471" y="754866"/>
            <a:ext cx="473206"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3. </a:t>
            </a:r>
          </a:p>
        </p:txBody>
      </p:sp>
    </p:spTree>
    <p:extLst>
      <p:ext uri="{BB962C8B-B14F-4D97-AF65-F5344CB8AC3E}">
        <p14:creationId xmlns:p14="http://schemas.microsoft.com/office/powerpoint/2010/main" val="5508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23F0F705-6C43-F743-A5A2-E88F6DAD219B}"/>
              </a:ext>
            </a:extLst>
          </p:cNvPr>
          <p:cNvSpPr txBox="1"/>
          <p:nvPr/>
        </p:nvSpPr>
        <p:spPr>
          <a:xfrm>
            <a:off x="2709332" y="1332378"/>
            <a:ext cx="392853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 + 2 HCl → CaCl</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 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t>
            </a:r>
          </a:p>
        </p:txBody>
      </p:sp>
      <p:sp>
        <p:nvSpPr>
          <p:cNvPr id="22" name="TextBox 21">
            <a:extLst>
              <a:ext uri="{FF2B5EF4-FFF2-40B4-BE49-F238E27FC236}">
                <a16:creationId xmlns:a16="http://schemas.microsoft.com/office/drawing/2014/main" id="{DE0D6553-848D-7841-B1C8-1A7AC626A1D4}"/>
              </a:ext>
            </a:extLst>
          </p:cNvPr>
          <p:cNvSpPr txBox="1"/>
          <p:nvPr/>
        </p:nvSpPr>
        <p:spPr>
          <a:xfrm>
            <a:off x="3810003" y="2371747"/>
            <a:ext cx="663786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HCl + NaOH → NaCl + 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O </a:t>
            </a:r>
          </a:p>
        </p:txBody>
      </p:sp>
      <p:sp>
        <p:nvSpPr>
          <p:cNvPr id="23" name="TextBox 22">
            <a:extLst>
              <a:ext uri="{FF2B5EF4-FFF2-40B4-BE49-F238E27FC236}">
                <a16:creationId xmlns:a16="http://schemas.microsoft.com/office/drawing/2014/main" id="{7034223E-6EBA-384B-B882-C8EF90911E76}"/>
              </a:ext>
            </a:extLst>
          </p:cNvPr>
          <p:cNvSpPr txBox="1"/>
          <p:nvPr/>
        </p:nvSpPr>
        <p:spPr>
          <a:xfrm>
            <a:off x="2743201" y="3458021"/>
            <a:ext cx="663786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SO</a:t>
            </a:r>
            <a:r>
              <a:rPr lang="en-GB" sz="2400" b="1" baseline="-25000" dirty="0">
                <a:solidFill>
                  <a:schemeClr val="accent1"/>
                </a:solidFill>
                <a:latin typeface="Century Gothic" panose="020B0502020202020204" pitchFamily="34" charset="0"/>
              </a:rPr>
              <a:t>4</a:t>
            </a:r>
            <a:r>
              <a:rPr lang="en-GB" sz="2400" b="1" dirty="0">
                <a:solidFill>
                  <a:schemeClr val="accent1"/>
                </a:solidFill>
                <a:latin typeface="Century Gothic" panose="020B0502020202020204" pitchFamily="34" charset="0"/>
              </a:rPr>
              <a:t> + CuCO</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CuSO</a:t>
            </a:r>
            <a:r>
              <a:rPr lang="en-GB" sz="2400" b="1" baseline="-25000" dirty="0">
                <a:solidFill>
                  <a:schemeClr val="accent1"/>
                </a:solidFill>
                <a:latin typeface="Century Gothic" panose="020B0502020202020204" pitchFamily="34" charset="0"/>
              </a:rPr>
              <a:t>4</a:t>
            </a:r>
            <a:r>
              <a:rPr lang="en-GB" sz="2400" b="1" dirty="0">
                <a:solidFill>
                  <a:schemeClr val="accent1"/>
                </a:solidFill>
                <a:latin typeface="Century Gothic" panose="020B0502020202020204" pitchFamily="34" charset="0"/>
              </a:rPr>
              <a:t> + 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O + CO</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t>
            </a:r>
          </a:p>
        </p:txBody>
      </p:sp>
      <p:sp>
        <p:nvSpPr>
          <p:cNvPr id="24" name="TextBox 23">
            <a:extLst>
              <a:ext uri="{FF2B5EF4-FFF2-40B4-BE49-F238E27FC236}">
                <a16:creationId xmlns:a16="http://schemas.microsoft.com/office/drawing/2014/main" id="{E351DEC9-F298-0543-B375-A3EFEB1739B2}"/>
              </a:ext>
            </a:extLst>
          </p:cNvPr>
          <p:cNvSpPr txBox="1"/>
          <p:nvPr/>
        </p:nvSpPr>
        <p:spPr>
          <a:xfrm>
            <a:off x="3285065" y="4652128"/>
            <a:ext cx="663786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HCl + CuO → CuCl</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 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O </a:t>
            </a:r>
          </a:p>
        </p:txBody>
      </p:sp>
      <p:sp>
        <p:nvSpPr>
          <p:cNvPr id="25" name="TextBox 24">
            <a:extLst>
              <a:ext uri="{FF2B5EF4-FFF2-40B4-BE49-F238E27FC236}">
                <a16:creationId xmlns:a16="http://schemas.microsoft.com/office/drawing/2014/main" id="{80F214C6-B6EE-1640-ADB8-E346D7AC6DC5}"/>
              </a:ext>
            </a:extLst>
          </p:cNvPr>
          <p:cNvSpPr txBox="1"/>
          <p:nvPr/>
        </p:nvSpPr>
        <p:spPr>
          <a:xfrm>
            <a:off x="2793999" y="5918436"/>
            <a:ext cx="663786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HNO</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K</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CO</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2 KNO</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 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O + CO</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t>
            </a:r>
          </a:p>
        </p:txBody>
      </p:sp>
      <p:sp>
        <p:nvSpPr>
          <p:cNvPr id="2" name="TextBox 1">
            <a:extLst>
              <a:ext uri="{FF2B5EF4-FFF2-40B4-BE49-F238E27FC236}">
                <a16:creationId xmlns:a16="http://schemas.microsoft.com/office/drawing/2014/main" id="{B1C26180-615C-978B-EF33-DA49939F43B1}"/>
              </a:ext>
            </a:extLst>
          </p:cNvPr>
          <p:cNvSpPr txBox="1"/>
          <p:nvPr/>
        </p:nvSpPr>
        <p:spPr>
          <a:xfrm>
            <a:off x="433606" y="670257"/>
            <a:ext cx="8507457"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4a. </a:t>
            </a:r>
          </a:p>
          <a:p>
            <a:r>
              <a:rPr lang="en-US" sz="2200" b="1" dirty="0">
                <a:solidFill>
                  <a:schemeClr val="accent1"/>
                </a:solidFill>
                <a:latin typeface="Century Gothic" panose="020B0502020202020204" pitchFamily="34" charset="0"/>
              </a:rPr>
              <a:t>Calcium + hydrochloric acid → calcium chloride + hydrogen</a:t>
            </a:r>
          </a:p>
        </p:txBody>
      </p:sp>
      <p:sp>
        <p:nvSpPr>
          <p:cNvPr id="4" name="Title 3">
            <a:extLst>
              <a:ext uri="{FF2B5EF4-FFF2-40B4-BE49-F238E27FC236}">
                <a16:creationId xmlns:a16="http://schemas.microsoft.com/office/drawing/2014/main" id="{A1D9585B-E332-31A7-41C1-5446CA94099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DBB4A33D-7374-8055-7723-E19EC1E61AB7}"/>
              </a:ext>
            </a:extLst>
          </p:cNvPr>
          <p:cNvSpPr txBox="1"/>
          <p:nvPr/>
        </p:nvSpPr>
        <p:spPr>
          <a:xfrm>
            <a:off x="450539" y="1703190"/>
            <a:ext cx="9143850"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4b. </a:t>
            </a:r>
          </a:p>
          <a:p>
            <a:r>
              <a:rPr lang="en-US" sz="2200" b="1" dirty="0">
                <a:solidFill>
                  <a:schemeClr val="accent1"/>
                </a:solidFill>
                <a:latin typeface="Century Gothic" panose="020B0502020202020204" pitchFamily="34" charset="0"/>
              </a:rPr>
              <a:t>Hydrochloric acid + sodium hydroxide → sodium chloride + water</a:t>
            </a:r>
          </a:p>
        </p:txBody>
      </p:sp>
      <p:sp>
        <p:nvSpPr>
          <p:cNvPr id="6" name="TextBox 5">
            <a:extLst>
              <a:ext uri="{FF2B5EF4-FFF2-40B4-BE49-F238E27FC236}">
                <a16:creationId xmlns:a16="http://schemas.microsoft.com/office/drawing/2014/main" id="{076AD31B-A516-7CE9-E9F4-6489444B16A1}"/>
              </a:ext>
            </a:extLst>
          </p:cNvPr>
          <p:cNvSpPr txBox="1"/>
          <p:nvPr/>
        </p:nvSpPr>
        <p:spPr>
          <a:xfrm>
            <a:off x="501339" y="2769990"/>
            <a:ext cx="10647467"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4c. </a:t>
            </a:r>
          </a:p>
          <a:p>
            <a:r>
              <a:rPr lang="en-US" sz="2200" b="1" dirty="0">
                <a:solidFill>
                  <a:schemeClr val="accent1"/>
                </a:solidFill>
                <a:latin typeface="Century Gothic" panose="020B0502020202020204" pitchFamily="34" charset="0"/>
              </a:rPr>
              <a:t>Sulfuric acid + copper carbonate → copper sulfate + water + carbon dioxide</a:t>
            </a:r>
          </a:p>
        </p:txBody>
      </p:sp>
      <p:sp>
        <p:nvSpPr>
          <p:cNvPr id="7" name="TextBox 6">
            <a:extLst>
              <a:ext uri="{FF2B5EF4-FFF2-40B4-BE49-F238E27FC236}">
                <a16:creationId xmlns:a16="http://schemas.microsoft.com/office/drawing/2014/main" id="{00B6A756-C214-3AA1-4CD9-F2DFD7B28C46}"/>
              </a:ext>
            </a:extLst>
          </p:cNvPr>
          <p:cNvSpPr txBox="1"/>
          <p:nvPr/>
        </p:nvSpPr>
        <p:spPr>
          <a:xfrm>
            <a:off x="501339" y="3972257"/>
            <a:ext cx="8560357"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4d. </a:t>
            </a:r>
          </a:p>
          <a:p>
            <a:r>
              <a:rPr lang="en-US" sz="2200" b="1" dirty="0">
                <a:solidFill>
                  <a:schemeClr val="accent1"/>
                </a:solidFill>
                <a:latin typeface="Century Gothic" panose="020B0502020202020204" pitchFamily="34" charset="0"/>
              </a:rPr>
              <a:t>Hydrochloric acid + copper oxide → copper chloride + water</a:t>
            </a:r>
          </a:p>
        </p:txBody>
      </p:sp>
      <p:sp>
        <p:nvSpPr>
          <p:cNvPr id="8" name="TextBox 7">
            <a:extLst>
              <a:ext uri="{FF2B5EF4-FFF2-40B4-BE49-F238E27FC236}">
                <a16:creationId xmlns:a16="http://schemas.microsoft.com/office/drawing/2014/main" id="{23E607AA-D870-2457-3ADE-AA2AE1CC0191}"/>
              </a:ext>
            </a:extLst>
          </p:cNvPr>
          <p:cNvSpPr txBox="1"/>
          <p:nvPr/>
        </p:nvSpPr>
        <p:spPr>
          <a:xfrm>
            <a:off x="518272" y="5208390"/>
            <a:ext cx="11110734"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4e. </a:t>
            </a:r>
          </a:p>
          <a:p>
            <a:r>
              <a:rPr lang="en-US" sz="2200" b="1" dirty="0">
                <a:solidFill>
                  <a:schemeClr val="accent1"/>
                </a:solidFill>
                <a:latin typeface="Century Gothic" panose="020B0502020202020204" pitchFamily="34" charset="0"/>
              </a:rPr>
              <a:t>Nitric acid + potassium carbonate → potassium nitrate + water + carbon dioxide</a:t>
            </a:r>
          </a:p>
        </p:txBody>
      </p:sp>
    </p:spTree>
    <p:extLst>
      <p:ext uri="{BB962C8B-B14F-4D97-AF65-F5344CB8AC3E}">
        <p14:creationId xmlns:p14="http://schemas.microsoft.com/office/powerpoint/2010/main" val="3993810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25" grpId="0"/>
      <p:bldP spid="2" grpId="0"/>
      <p:bldP spid="5" grpId="0"/>
      <p:bldP spid="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892A9-B47E-C33E-C40B-CEA2F6A8106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C1A9E0A6-3D87-0736-40EB-510839A45842}"/>
              </a:ext>
            </a:extLst>
          </p:cNvPr>
          <p:cNvSpPr txBox="1"/>
          <p:nvPr/>
        </p:nvSpPr>
        <p:spPr>
          <a:xfrm>
            <a:off x="433606" y="788790"/>
            <a:ext cx="8283037"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5a. </a:t>
            </a:r>
          </a:p>
          <a:p>
            <a:r>
              <a:rPr lang="en-US" sz="2200" b="1" dirty="0">
                <a:solidFill>
                  <a:schemeClr val="accent1"/>
                </a:solidFill>
                <a:latin typeface="Century Gothic" panose="020B0502020202020204" pitchFamily="34" charset="0"/>
              </a:rPr>
              <a:t>Copper + hydrochloric acid → copper chloride + hydrogen</a:t>
            </a:r>
          </a:p>
        </p:txBody>
      </p:sp>
      <p:sp>
        <p:nvSpPr>
          <p:cNvPr id="4" name="TextBox 3">
            <a:extLst>
              <a:ext uri="{FF2B5EF4-FFF2-40B4-BE49-F238E27FC236}">
                <a16:creationId xmlns:a16="http://schemas.microsoft.com/office/drawing/2014/main" id="{6CC004C7-D0A5-464A-6DF9-888D419767B8}"/>
              </a:ext>
            </a:extLst>
          </p:cNvPr>
          <p:cNvSpPr txBox="1"/>
          <p:nvPr/>
        </p:nvSpPr>
        <p:spPr>
          <a:xfrm>
            <a:off x="450540" y="1516923"/>
            <a:ext cx="3613460"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5b. </a:t>
            </a:r>
          </a:p>
          <a:p>
            <a:r>
              <a:rPr lang="en-US" sz="2200" b="1" dirty="0">
                <a:solidFill>
                  <a:schemeClr val="accent1"/>
                </a:solidFill>
                <a:latin typeface="Century Gothic" panose="020B0502020202020204" pitchFamily="34" charset="0"/>
              </a:rPr>
              <a:t>Cu + 2 HC</a:t>
            </a:r>
            <a:r>
              <a:rPr lang="en-US" sz="2200" b="1" dirty="0">
                <a:solidFill>
                  <a:schemeClr val="accent1"/>
                </a:solidFill>
                <a:latin typeface="PT Sans" panose="020B0503020203020204" pitchFamily="34" charset="77"/>
              </a:rPr>
              <a:t>l</a:t>
            </a:r>
            <a:r>
              <a:rPr lang="en-US" sz="2200" b="1" dirty="0">
                <a:solidFill>
                  <a:schemeClr val="accent1"/>
                </a:solidFill>
                <a:latin typeface="Century Gothic" panose="020B0502020202020204" pitchFamily="34" charset="0"/>
              </a:rPr>
              <a:t>→ CuC</a:t>
            </a:r>
            <a:r>
              <a:rPr lang="en-US" sz="2200" b="1" dirty="0">
                <a:solidFill>
                  <a:schemeClr val="accent1"/>
                </a:solidFill>
                <a:latin typeface="PT Sans" panose="020B0503020203020204" pitchFamily="34" charset="77"/>
              </a:rPr>
              <a:t>l</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sp>
        <p:nvSpPr>
          <p:cNvPr id="5" name="TextBox 4">
            <a:extLst>
              <a:ext uri="{FF2B5EF4-FFF2-40B4-BE49-F238E27FC236}">
                <a16:creationId xmlns:a16="http://schemas.microsoft.com/office/drawing/2014/main" id="{A5211D53-C189-A794-79B6-279BCB104E54}"/>
              </a:ext>
            </a:extLst>
          </p:cNvPr>
          <p:cNvSpPr txBox="1"/>
          <p:nvPr/>
        </p:nvSpPr>
        <p:spPr>
          <a:xfrm>
            <a:off x="450540" y="2261990"/>
            <a:ext cx="3613460"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5d. </a:t>
            </a:r>
          </a:p>
          <a:p>
            <a:r>
              <a:rPr lang="en-US" sz="2200" b="1" dirty="0">
                <a:solidFill>
                  <a:schemeClr val="accent1"/>
                </a:solidFill>
                <a:latin typeface="Century Gothic" panose="020B0502020202020204" pitchFamily="34" charset="0"/>
              </a:rPr>
              <a:t>Cu + 2 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Cu</a:t>
            </a:r>
            <a:r>
              <a:rPr lang="en-US" sz="2200" b="1" baseline="30000" dirty="0">
                <a:solidFill>
                  <a:schemeClr val="accent1"/>
                </a:solidFill>
                <a:latin typeface="Century Gothic" panose="020B0502020202020204" pitchFamily="34" charset="0"/>
              </a:rPr>
              <a:t>2+ </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cxnSp>
        <p:nvCxnSpPr>
          <p:cNvPr id="7" name="Straight Connector 6">
            <a:extLst>
              <a:ext uri="{FF2B5EF4-FFF2-40B4-BE49-F238E27FC236}">
                <a16:creationId xmlns:a16="http://schemas.microsoft.com/office/drawing/2014/main" id="{E5F7D7FE-22B3-2715-59D7-71251F8D8E39}"/>
              </a:ext>
            </a:extLst>
          </p:cNvPr>
          <p:cNvCxnSpPr/>
          <p:nvPr/>
        </p:nvCxnSpPr>
        <p:spPr>
          <a:xfrm flipV="1">
            <a:off x="1710267" y="1845733"/>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48241EB-4CB9-ED29-AFCF-D15B0CE25F04}"/>
              </a:ext>
            </a:extLst>
          </p:cNvPr>
          <p:cNvCxnSpPr/>
          <p:nvPr/>
        </p:nvCxnSpPr>
        <p:spPr>
          <a:xfrm flipV="1">
            <a:off x="2760132" y="1845735"/>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CA55964-47D2-2F5C-F0CC-FEDF34CE8B60}"/>
              </a:ext>
            </a:extLst>
          </p:cNvPr>
          <p:cNvSpPr txBox="1"/>
          <p:nvPr/>
        </p:nvSpPr>
        <p:spPr>
          <a:xfrm>
            <a:off x="467473" y="2990124"/>
            <a:ext cx="7406527"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5e. </a:t>
            </a:r>
          </a:p>
          <a:p>
            <a:r>
              <a:rPr lang="en-US" sz="2200" b="1" dirty="0">
                <a:solidFill>
                  <a:schemeClr val="accent1"/>
                </a:solidFill>
                <a:latin typeface="Century Gothic" panose="020B0502020202020204" pitchFamily="34" charset="0"/>
              </a:rPr>
              <a:t>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has been reduced, Cu has been oxidised</a:t>
            </a:r>
            <a:endParaRPr lang="en-US" sz="22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9C26A986-9AE8-F27C-4A06-C5F761387F64}"/>
              </a:ext>
            </a:extLst>
          </p:cNvPr>
          <p:cNvSpPr txBox="1"/>
          <p:nvPr/>
        </p:nvSpPr>
        <p:spPr>
          <a:xfrm>
            <a:off x="450540" y="3887225"/>
            <a:ext cx="8356775"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6a. </a:t>
            </a:r>
          </a:p>
          <a:p>
            <a:r>
              <a:rPr lang="en-US" sz="2200" b="1" dirty="0">
                <a:solidFill>
                  <a:schemeClr val="accent1"/>
                </a:solidFill>
                <a:latin typeface="Century Gothic" panose="020B0502020202020204" pitchFamily="34" charset="0"/>
              </a:rPr>
              <a:t>Magnesium + sulfuric acid → magnesium sulfate + hydrogen</a:t>
            </a:r>
          </a:p>
        </p:txBody>
      </p:sp>
      <p:sp>
        <p:nvSpPr>
          <p:cNvPr id="11" name="TextBox 10">
            <a:extLst>
              <a:ext uri="{FF2B5EF4-FFF2-40B4-BE49-F238E27FC236}">
                <a16:creationId xmlns:a16="http://schemas.microsoft.com/office/drawing/2014/main" id="{EF6AAF13-5BCC-6157-FD7E-0486D2C260A0}"/>
              </a:ext>
            </a:extLst>
          </p:cNvPr>
          <p:cNvSpPr txBox="1"/>
          <p:nvPr/>
        </p:nvSpPr>
        <p:spPr>
          <a:xfrm>
            <a:off x="467474" y="4615358"/>
            <a:ext cx="5882526"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5b. </a:t>
            </a:r>
          </a:p>
          <a:p>
            <a:r>
              <a:rPr lang="en-US" sz="2200" b="1" dirty="0">
                <a:solidFill>
                  <a:schemeClr val="accent1"/>
                </a:solidFill>
                <a:latin typeface="Century Gothic" panose="020B0502020202020204" pitchFamily="34" charset="0"/>
              </a:rPr>
              <a:t>Mg + H</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SO</a:t>
            </a:r>
            <a:r>
              <a:rPr lang="en-US" sz="2200" b="1" baseline="-25000" dirty="0">
                <a:solidFill>
                  <a:schemeClr val="accent1"/>
                </a:solidFill>
                <a:latin typeface="Century Gothic" panose="020B0502020202020204" pitchFamily="34" charset="0"/>
              </a:rPr>
              <a:t>4</a:t>
            </a:r>
            <a:r>
              <a:rPr lang="en-US" sz="2200" b="1" dirty="0">
                <a:solidFill>
                  <a:schemeClr val="accent1"/>
                </a:solidFill>
                <a:latin typeface="Century Gothic" panose="020B0502020202020204" pitchFamily="34" charset="0"/>
              </a:rPr>
              <a:t>→ MgSO</a:t>
            </a:r>
            <a:r>
              <a:rPr lang="en-US" sz="2200" b="1" baseline="-25000" dirty="0">
                <a:solidFill>
                  <a:schemeClr val="accent1"/>
                </a:solidFill>
                <a:latin typeface="Century Gothic" panose="020B0502020202020204" pitchFamily="34" charset="0"/>
              </a:rPr>
              <a:t>4</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sp>
        <p:nvSpPr>
          <p:cNvPr id="12" name="TextBox 11">
            <a:extLst>
              <a:ext uri="{FF2B5EF4-FFF2-40B4-BE49-F238E27FC236}">
                <a16:creationId xmlns:a16="http://schemas.microsoft.com/office/drawing/2014/main" id="{F4847C87-F746-513A-BA1E-15BF2C85B9D8}"/>
              </a:ext>
            </a:extLst>
          </p:cNvPr>
          <p:cNvSpPr txBox="1"/>
          <p:nvPr/>
        </p:nvSpPr>
        <p:spPr>
          <a:xfrm>
            <a:off x="467474" y="5360425"/>
            <a:ext cx="3613460"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5d. </a:t>
            </a:r>
          </a:p>
          <a:p>
            <a:r>
              <a:rPr lang="en-US" sz="2200" b="1" dirty="0">
                <a:solidFill>
                  <a:schemeClr val="accent1"/>
                </a:solidFill>
                <a:latin typeface="Century Gothic" panose="020B0502020202020204" pitchFamily="34" charset="0"/>
              </a:rPr>
              <a:t>Mg + 2 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Mg</a:t>
            </a:r>
            <a:r>
              <a:rPr lang="en-US" sz="2200" b="1" baseline="30000" dirty="0">
                <a:solidFill>
                  <a:schemeClr val="accent1"/>
                </a:solidFill>
                <a:latin typeface="Century Gothic" panose="020B0502020202020204" pitchFamily="34" charset="0"/>
              </a:rPr>
              <a:t>2+ </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cxnSp>
        <p:nvCxnSpPr>
          <p:cNvPr id="13" name="Straight Connector 12">
            <a:extLst>
              <a:ext uri="{FF2B5EF4-FFF2-40B4-BE49-F238E27FC236}">
                <a16:creationId xmlns:a16="http://schemas.microsoft.com/office/drawing/2014/main" id="{7193F918-89FB-611E-FA5E-AC5BEB0A46ED}"/>
              </a:ext>
            </a:extLst>
          </p:cNvPr>
          <p:cNvCxnSpPr/>
          <p:nvPr/>
        </p:nvCxnSpPr>
        <p:spPr>
          <a:xfrm flipV="1">
            <a:off x="1727201" y="4944168"/>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75C7661-0C1E-3711-EDC6-5388D49052CC}"/>
              </a:ext>
            </a:extLst>
          </p:cNvPr>
          <p:cNvCxnSpPr/>
          <p:nvPr/>
        </p:nvCxnSpPr>
        <p:spPr>
          <a:xfrm flipV="1">
            <a:off x="2997200" y="4944169"/>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9320F86-6F73-372D-D027-629F6C0965C5}"/>
              </a:ext>
            </a:extLst>
          </p:cNvPr>
          <p:cNvSpPr txBox="1"/>
          <p:nvPr/>
        </p:nvSpPr>
        <p:spPr>
          <a:xfrm>
            <a:off x="484407" y="6088559"/>
            <a:ext cx="7406527"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5e. </a:t>
            </a:r>
          </a:p>
          <a:p>
            <a:r>
              <a:rPr lang="en-US" sz="2200" b="1" dirty="0">
                <a:solidFill>
                  <a:schemeClr val="accent1"/>
                </a:solidFill>
                <a:latin typeface="Century Gothic" panose="020B0502020202020204" pitchFamily="34" charset="0"/>
              </a:rPr>
              <a:t>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has been reduced, Mg has been oxidised</a:t>
            </a:r>
            <a:endParaRPr lang="en-US" sz="22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34481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P spid="10" grpId="0"/>
      <p:bldP spid="11" grpId="0"/>
      <p:bldP spid="12" grpId="0"/>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E5545-C65D-5FF4-FD7B-13D184A9C62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7FE1D11-4CD7-4AC1-D97E-0769F11FF019}"/>
              </a:ext>
            </a:extLst>
          </p:cNvPr>
          <p:cNvSpPr txBox="1"/>
          <p:nvPr/>
        </p:nvSpPr>
        <p:spPr>
          <a:xfrm>
            <a:off x="433606" y="788790"/>
            <a:ext cx="7261924" cy="76944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5a. </a:t>
            </a:r>
          </a:p>
          <a:p>
            <a:r>
              <a:rPr lang="en-US" sz="2200" b="1" dirty="0">
                <a:solidFill>
                  <a:schemeClr val="accent1"/>
                </a:solidFill>
                <a:latin typeface="Century Gothic" panose="020B0502020202020204" pitchFamily="34" charset="0"/>
              </a:rPr>
              <a:t>Iron + hydrochloric acid → iron chloride + hydrogen</a:t>
            </a:r>
          </a:p>
        </p:txBody>
      </p:sp>
      <p:sp>
        <p:nvSpPr>
          <p:cNvPr id="4" name="TextBox 3">
            <a:extLst>
              <a:ext uri="{FF2B5EF4-FFF2-40B4-BE49-F238E27FC236}">
                <a16:creationId xmlns:a16="http://schemas.microsoft.com/office/drawing/2014/main" id="{67ABB1A8-41EE-455E-71AA-3DEC1B50426C}"/>
              </a:ext>
            </a:extLst>
          </p:cNvPr>
          <p:cNvSpPr txBox="1"/>
          <p:nvPr/>
        </p:nvSpPr>
        <p:spPr>
          <a:xfrm>
            <a:off x="450540" y="1516923"/>
            <a:ext cx="3613460"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5b. </a:t>
            </a:r>
          </a:p>
          <a:p>
            <a:r>
              <a:rPr lang="en-US" sz="2200" b="1" dirty="0">
                <a:solidFill>
                  <a:schemeClr val="accent1"/>
                </a:solidFill>
                <a:latin typeface="Century Gothic" panose="020B0502020202020204" pitchFamily="34" charset="0"/>
              </a:rPr>
              <a:t>Fe + 2 HC</a:t>
            </a:r>
            <a:r>
              <a:rPr lang="en-US" sz="2200" b="1" dirty="0">
                <a:solidFill>
                  <a:schemeClr val="accent1"/>
                </a:solidFill>
                <a:latin typeface="PT Sans" panose="020B0503020203020204" pitchFamily="34" charset="77"/>
              </a:rPr>
              <a:t>l</a:t>
            </a:r>
            <a:r>
              <a:rPr lang="en-US" sz="2200" b="1" dirty="0">
                <a:solidFill>
                  <a:schemeClr val="accent1"/>
                </a:solidFill>
                <a:latin typeface="Century Gothic" panose="020B0502020202020204" pitchFamily="34" charset="0"/>
              </a:rPr>
              <a:t>→ FeC</a:t>
            </a:r>
            <a:r>
              <a:rPr lang="en-US" sz="2200" b="1" dirty="0">
                <a:solidFill>
                  <a:schemeClr val="accent1"/>
                </a:solidFill>
                <a:latin typeface="PT Sans" panose="020B0503020203020204" pitchFamily="34" charset="77"/>
              </a:rPr>
              <a:t>l</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sp>
        <p:nvSpPr>
          <p:cNvPr id="5" name="TextBox 4">
            <a:extLst>
              <a:ext uri="{FF2B5EF4-FFF2-40B4-BE49-F238E27FC236}">
                <a16:creationId xmlns:a16="http://schemas.microsoft.com/office/drawing/2014/main" id="{7BB16CB1-1B25-BE75-4030-11371D30FEA1}"/>
              </a:ext>
            </a:extLst>
          </p:cNvPr>
          <p:cNvSpPr txBox="1"/>
          <p:nvPr/>
        </p:nvSpPr>
        <p:spPr>
          <a:xfrm>
            <a:off x="450540" y="2261990"/>
            <a:ext cx="3613460"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5d. </a:t>
            </a:r>
          </a:p>
          <a:p>
            <a:r>
              <a:rPr lang="en-US" sz="2200" b="1" dirty="0">
                <a:solidFill>
                  <a:schemeClr val="accent1"/>
                </a:solidFill>
                <a:latin typeface="Century Gothic" panose="020B0502020202020204" pitchFamily="34" charset="0"/>
              </a:rPr>
              <a:t>Fe + 2 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Fe</a:t>
            </a:r>
            <a:r>
              <a:rPr lang="en-US" sz="2200" b="1" baseline="30000" dirty="0">
                <a:solidFill>
                  <a:schemeClr val="accent1"/>
                </a:solidFill>
                <a:latin typeface="Century Gothic" panose="020B0502020202020204" pitchFamily="34" charset="0"/>
              </a:rPr>
              <a:t>2+ </a:t>
            </a:r>
            <a:r>
              <a:rPr lang="en-US" sz="2200" b="1" dirty="0">
                <a:solidFill>
                  <a:schemeClr val="accent1"/>
                </a:solidFill>
                <a:latin typeface="Century Gothic" panose="020B0502020202020204" pitchFamily="34" charset="0"/>
              </a:rPr>
              <a:t>+ H</a:t>
            </a:r>
            <a:r>
              <a:rPr lang="en-US" sz="2200" b="1" baseline="-25000" dirty="0">
                <a:solidFill>
                  <a:schemeClr val="accent1"/>
                </a:solidFill>
                <a:latin typeface="Century Gothic" panose="020B0502020202020204" pitchFamily="34" charset="0"/>
              </a:rPr>
              <a:t>2</a:t>
            </a:r>
          </a:p>
        </p:txBody>
      </p:sp>
      <p:cxnSp>
        <p:nvCxnSpPr>
          <p:cNvPr id="6" name="Straight Connector 5">
            <a:extLst>
              <a:ext uri="{FF2B5EF4-FFF2-40B4-BE49-F238E27FC236}">
                <a16:creationId xmlns:a16="http://schemas.microsoft.com/office/drawing/2014/main" id="{3625E7DE-107B-91F2-878F-9B46FE835999}"/>
              </a:ext>
            </a:extLst>
          </p:cNvPr>
          <p:cNvCxnSpPr/>
          <p:nvPr/>
        </p:nvCxnSpPr>
        <p:spPr>
          <a:xfrm flipV="1">
            <a:off x="1710267" y="1845733"/>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F74CABF-3678-3295-9355-B1A96748B82D}"/>
              </a:ext>
            </a:extLst>
          </p:cNvPr>
          <p:cNvCxnSpPr/>
          <p:nvPr/>
        </p:nvCxnSpPr>
        <p:spPr>
          <a:xfrm flipV="1">
            <a:off x="2760132" y="1845735"/>
            <a:ext cx="237066" cy="42333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732BA86-E615-A3C6-CA3D-7E335DB16C77}"/>
              </a:ext>
            </a:extLst>
          </p:cNvPr>
          <p:cNvSpPr txBox="1"/>
          <p:nvPr/>
        </p:nvSpPr>
        <p:spPr>
          <a:xfrm>
            <a:off x="467473" y="2990124"/>
            <a:ext cx="7406527"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5e. </a:t>
            </a:r>
          </a:p>
          <a:p>
            <a:r>
              <a:rPr lang="en-US" sz="2200" b="1" dirty="0">
                <a:solidFill>
                  <a:schemeClr val="accent1"/>
                </a:solidFill>
                <a:latin typeface="Century Gothic" panose="020B0502020202020204" pitchFamily="34" charset="0"/>
              </a:rPr>
              <a:t>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has been reduced, Fe has been oxidised</a:t>
            </a:r>
            <a:endParaRPr lang="en-US" sz="22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51773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98184"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Name the salt that would be produced when hydrochloric acid reacted with potassium hydroxide.</a:t>
            </a:r>
          </a:p>
          <a:p>
            <a:pPr marL="914400" lvl="1" indent="-457200">
              <a:buFont typeface="Wingdings" pitchFamily="2" charset="2"/>
              <a:buChar char="q"/>
            </a:pPr>
            <a:r>
              <a:rPr lang="en-GB" sz="2400" dirty="0">
                <a:latin typeface="Century Gothic" panose="020B0502020202020204" pitchFamily="34" charset="0"/>
              </a:rPr>
              <a:t>A. Potassium hydride</a:t>
            </a:r>
          </a:p>
          <a:p>
            <a:pPr marL="914400" lvl="1" indent="-457200">
              <a:buFont typeface="Wingdings" pitchFamily="2" charset="2"/>
              <a:buChar char="q"/>
            </a:pPr>
            <a:r>
              <a:rPr lang="en-GB" sz="2400" dirty="0">
                <a:latin typeface="Century Gothic" panose="020B0502020202020204" pitchFamily="34" charset="0"/>
              </a:rPr>
              <a:t>B. Potassium chloride</a:t>
            </a:r>
          </a:p>
          <a:p>
            <a:pPr marL="914400" lvl="1" indent="-457200">
              <a:buFont typeface="Wingdings" pitchFamily="2" charset="2"/>
              <a:buChar char="q"/>
            </a:pPr>
            <a:r>
              <a:rPr lang="en-GB" sz="2400" dirty="0">
                <a:latin typeface="Century Gothic" panose="020B0502020202020204" pitchFamily="34" charset="0"/>
              </a:rPr>
              <a:t>C. Potassium chlorine</a:t>
            </a:r>
          </a:p>
        </p:txBody>
      </p:sp>
      <p:sp>
        <p:nvSpPr>
          <p:cNvPr id="4" name="TextBox 3">
            <a:extLst>
              <a:ext uri="{FF2B5EF4-FFF2-40B4-BE49-F238E27FC236}">
                <a16:creationId xmlns:a16="http://schemas.microsoft.com/office/drawing/2014/main" id="{49D9FD6F-2370-714D-B4BC-9DA02B16D063}"/>
              </a:ext>
            </a:extLst>
          </p:cNvPr>
          <p:cNvSpPr txBox="1"/>
          <p:nvPr/>
        </p:nvSpPr>
        <p:spPr>
          <a:xfrm>
            <a:off x="393382" y="2779059"/>
            <a:ext cx="11189018" cy="1569660"/>
          </a:xfrm>
          <a:prstGeom prst="rect">
            <a:avLst/>
          </a:prstGeom>
          <a:noFill/>
        </p:spPr>
        <p:txBody>
          <a:bodyPr wrap="square" rtlCol="0">
            <a:spAutoFit/>
          </a:bodyPr>
          <a:lstStyle/>
          <a:p>
            <a:pPr>
              <a:buClr>
                <a:srgbClr val="000000"/>
              </a:buClr>
              <a:buSzPts val="2400"/>
            </a:pPr>
            <a:r>
              <a:rPr lang="en-GB" sz="2400" b="0" i="0" u="none" strike="noStrike" cap="none" dirty="0">
                <a:solidFill>
                  <a:schemeClr val="dk1"/>
                </a:solidFill>
                <a:latin typeface="Century Gothic"/>
                <a:ea typeface="Century Gothic"/>
                <a:cs typeface="Century Gothic"/>
                <a:sym typeface="Century Gothic"/>
              </a:rPr>
              <a:t>2. </a:t>
            </a:r>
            <a:r>
              <a:rPr lang="en-GB" sz="2400" dirty="0">
                <a:solidFill>
                  <a:schemeClr val="dk1"/>
                </a:solidFill>
                <a:latin typeface="Century Gothic"/>
                <a:ea typeface="Century Gothic"/>
                <a:cs typeface="Century Gothic"/>
                <a:sym typeface="Century Gothic"/>
              </a:rPr>
              <a:t>The products of which reaction would give a positive squeaky pop test?</a:t>
            </a: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Nitric acid + calcium oxide</a:t>
            </a: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B</a:t>
            </a:r>
            <a:r>
              <a:rPr lang="en-GB" sz="2400" b="0" i="0" u="none" strike="noStrike" cap="none"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Nitric acid + calcium carbonate</a:t>
            </a:r>
            <a:endParaRPr lang="en-GB" sz="2400" b="0" i="0" u="none" strike="noStrike" cap="none" dirty="0">
              <a:solidFill>
                <a:schemeClr val="dk1"/>
              </a:solidFill>
              <a:latin typeface="Century Gothic"/>
              <a:ea typeface="Century Gothic"/>
              <a:cs typeface="Century Gothic"/>
              <a:sym typeface="Century Gothic"/>
            </a:endParaRP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C. Nitric acid + calcium</a:t>
            </a:r>
            <a:endParaRPr lang="en-GB" sz="2400" b="0" i="0" u="none" strike="noStrike" cap="none" dirty="0">
              <a:solidFill>
                <a:schemeClr val="dk1"/>
              </a:solidFill>
              <a:latin typeface="Century Gothic"/>
              <a:ea typeface="Century Gothic"/>
              <a:cs typeface="Century Gothic"/>
              <a:sym typeface="Century Gothic"/>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43747" y="4540877"/>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of these is </a:t>
            </a:r>
            <a:r>
              <a:rPr lang="en-GB" sz="2400" u="sng" dirty="0">
                <a:latin typeface="Century Gothic" panose="020B0502020202020204" pitchFamily="34" charset="0"/>
              </a:rPr>
              <a:t>not</a:t>
            </a:r>
            <a:r>
              <a:rPr lang="en-GB" sz="2400" dirty="0">
                <a:latin typeface="Century Gothic" panose="020B0502020202020204" pitchFamily="34" charset="0"/>
              </a:rPr>
              <a:t> a neutralisation reaction?</a:t>
            </a:r>
          </a:p>
          <a:p>
            <a:pPr marL="914400" lvl="1" indent="-457200">
              <a:buFont typeface="Wingdings" pitchFamily="2" charset="2"/>
              <a:buChar char="q"/>
            </a:pPr>
            <a:r>
              <a:rPr lang="en-GB" sz="2400" dirty="0">
                <a:latin typeface="Century Gothic" panose="020B0502020202020204" pitchFamily="34" charset="0"/>
              </a:rPr>
              <a:t>A. Acid + metal</a:t>
            </a:r>
          </a:p>
          <a:p>
            <a:pPr marL="914400" lvl="1" indent="-457200">
              <a:buFont typeface="Wingdings" pitchFamily="2" charset="2"/>
              <a:buChar char="q"/>
            </a:pPr>
            <a:r>
              <a:rPr lang="en-GB" sz="2400" dirty="0">
                <a:latin typeface="Century Gothic" panose="020B0502020202020204" pitchFamily="34" charset="0"/>
              </a:rPr>
              <a:t>B. Acid + metal hydroxide</a:t>
            </a:r>
          </a:p>
          <a:p>
            <a:pPr marL="914400" lvl="1" indent="-457200">
              <a:buFont typeface="Wingdings" pitchFamily="2" charset="2"/>
              <a:buChar char="q"/>
            </a:pPr>
            <a:r>
              <a:rPr lang="en-GB" sz="2400" dirty="0">
                <a:latin typeface="Century Gothic" panose="020B0502020202020204" pitchFamily="34" charset="0"/>
              </a:rPr>
              <a:t>C. Acid + metal carbonate</a:t>
            </a:r>
          </a:p>
        </p:txBody>
      </p:sp>
      <p:sp>
        <p:nvSpPr>
          <p:cNvPr id="6" name="TextBox 5">
            <a:extLst>
              <a:ext uri="{FF2B5EF4-FFF2-40B4-BE49-F238E27FC236}">
                <a16:creationId xmlns:a16="http://schemas.microsoft.com/office/drawing/2014/main" id="{414A8B36-6BDF-BE4B-8892-9B947E7C3878}"/>
              </a:ext>
            </a:extLst>
          </p:cNvPr>
          <p:cNvSpPr txBox="1"/>
          <p:nvPr/>
        </p:nvSpPr>
        <p:spPr>
          <a:xfrm>
            <a:off x="831826" y="1711022"/>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41726" y="3668514"/>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96565" y="4692417"/>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0654684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718801" cy="609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Reactions of Acids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Acids can be neutralised by alkalis (which are usually soluble metal hydroxides, like sodium hydroxide) and bases (which are insoluble metal hydroxides, like calcium hydroxide, metal oxides, like copper oxide and metal carbonates, like potassium carbonate). The reaction between an acid and a metal or a metal compound always produces a salt. If </a:t>
            </a:r>
            <a:r>
              <a:rPr lang="en-GB" sz="2000" dirty="0">
                <a:solidFill>
                  <a:schemeClr val="dk1"/>
                </a:solidFill>
                <a:latin typeface="Century Gothic"/>
                <a:ea typeface="Century Gothic"/>
                <a:cs typeface="Century Gothic"/>
                <a:sym typeface="Century Gothic"/>
              </a:rPr>
              <a:t>an acid reacts with a metal oxide or hydroxide, a salt and water are formed and if an acid reacts with a metal carbonate, a salt, water and carbon dioxide are formed. Sodium chloride is one example of a salt, but a salt is any compound made from a reaction between a metal and an acid. </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a salt.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Write a general equation for a reaction between an acid and a metal oxide.</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Write a general equation for a reaction between an acid and a metal hydroxide.</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Write a general equation for a reaction between an acid and a metal carbonate.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an example of a salt.</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7139830" cy="430800"/>
          </a:xfrm>
        </p:spPr>
        <p:txBody>
          <a:bodyPr/>
          <a:lstStyle/>
          <a:p>
            <a:r>
              <a:rPr lang="en-US" dirty="0">
                <a:latin typeface="Century Gothic" panose="020B0502020202020204" pitchFamily="34" charset="0"/>
              </a:rPr>
              <a:t>Prior Knowledge Review: Reactions of Acids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662806" cy="236988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marL="285750" indent="-285750">
              <a:buFont typeface="Wingdings" pitchFamily="2" charset="2"/>
              <a:buChar char="Ø"/>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Write word equations for reactions with acids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reactants to name salts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Predict the products of chemical reactions</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422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neutralisation</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alkali</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base</a:t>
            </a:r>
          </a:p>
        </p:txBody>
      </p:sp>
      <p:sp>
        <p:nvSpPr>
          <p:cNvPr id="11" name="Rectangle 10">
            <a:extLst>
              <a:ext uri="{FF2B5EF4-FFF2-40B4-BE49-F238E27FC236}">
                <a16:creationId xmlns:a16="http://schemas.microsoft.com/office/drawing/2014/main" id="{1A25FDA9-8BCA-5B8B-691C-BED6903084ED}"/>
              </a:ext>
            </a:extLst>
          </p:cNvPr>
          <p:cNvSpPr/>
          <p:nvPr/>
        </p:nvSpPr>
        <p:spPr>
          <a:xfrm>
            <a:off x="4691501" y="5764695"/>
            <a:ext cx="4115419" cy="73770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chemical formula</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E87C9FCF-6A1A-395A-8DBD-E099733A4941}"/>
              </a:ext>
            </a:extLst>
          </p:cNvPr>
          <p:cNvPicPr>
            <a:picLocks noChangeAspect="1"/>
          </p:cNvPicPr>
          <p:nvPr/>
        </p:nvPicPr>
        <p:blipFill>
          <a:blip r:embed="rId3"/>
          <a:stretch>
            <a:fillRect/>
          </a:stretch>
        </p:blipFill>
        <p:spPr>
          <a:xfrm>
            <a:off x="6850715" y="4182035"/>
            <a:ext cx="4546787" cy="255258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120"/>
        <p:cNvGrpSpPr/>
        <p:nvPr/>
      </p:nvGrpSpPr>
      <p:grpSpPr>
        <a:xfrm>
          <a:off x="0" y="0"/>
          <a:ext cx="0" cy="0"/>
          <a:chOff x="0" y="0"/>
          <a:chExt cx="0" cy="0"/>
        </a:xfrm>
      </p:grpSpPr>
      <p:sp>
        <p:nvSpPr>
          <p:cNvPr id="6" name="Title 5">
            <a:extLst>
              <a:ext uri="{FF2B5EF4-FFF2-40B4-BE49-F238E27FC236}">
                <a16:creationId xmlns:a16="http://schemas.microsoft.com/office/drawing/2014/main" id="{46A61C7E-BA4F-0742-8BD4-105AA65F1938}"/>
              </a:ext>
            </a:extLst>
          </p:cNvPr>
          <p:cNvSpPr>
            <a:spLocks noGrp="1"/>
          </p:cNvSpPr>
          <p:nvPr>
            <p:ph type="title"/>
          </p:nvPr>
        </p:nvSpPr>
        <p:spPr>
          <a:xfrm>
            <a:off x="260600" y="-13955"/>
            <a:ext cx="10620000" cy="720000"/>
          </a:xfrm>
        </p:spPr>
        <p:txBody>
          <a:bodyPr/>
          <a:lstStyle/>
          <a:p>
            <a:r>
              <a:rPr lang="en-US" dirty="0">
                <a:latin typeface="Century Gothic" panose="020B0502020202020204" pitchFamily="34" charset="0"/>
              </a:rPr>
              <a:t>The pH Scale</a:t>
            </a:r>
          </a:p>
        </p:txBody>
      </p:sp>
      <p:sp>
        <p:nvSpPr>
          <p:cNvPr id="23" name="Right Brace 22">
            <a:extLst>
              <a:ext uri="{FF2B5EF4-FFF2-40B4-BE49-F238E27FC236}">
                <a16:creationId xmlns:a16="http://schemas.microsoft.com/office/drawing/2014/main" id="{37DD8DD6-7AB1-9B4E-BCA1-6794F1794683}"/>
              </a:ext>
            </a:extLst>
          </p:cNvPr>
          <p:cNvSpPr/>
          <p:nvPr/>
        </p:nvSpPr>
        <p:spPr>
          <a:xfrm rot="5400000">
            <a:off x="5471323" y="3482003"/>
            <a:ext cx="579864" cy="3021061"/>
          </a:xfrm>
          <a:prstGeom prst="rightBrace">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sz="1600">
              <a:latin typeface="Century Gothic" panose="020B0502020202020204" pitchFamily="34" charset="0"/>
            </a:endParaRPr>
          </a:p>
        </p:txBody>
      </p:sp>
      <p:sp>
        <p:nvSpPr>
          <p:cNvPr id="24" name="Right Brace 23">
            <a:extLst>
              <a:ext uri="{FF2B5EF4-FFF2-40B4-BE49-F238E27FC236}">
                <a16:creationId xmlns:a16="http://schemas.microsoft.com/office/drawing/2014/main" id="{825C8EFE-9902-A047-956F-FB1233F0C753}"/>
              </a:ext>
            </a:extLst>
          </p:cNvPr>
          <p:cNvSpPr/>
          <p:nvPr/>
        </p:nvSpPr>
        <p:spPr>
          <a:xfrm rot="16200000">
            <a:off x="9342645" y="1385276"/>
            <a:ext cx="579864" cy="3158894"/>
          </a:xfrm>
          <a:prstGeom prst="rightBrace">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sz="1600">
              <a:latin typeface="Century Gothic" panose="020B0502020202020204" pitchFamily="34" charset="0"/>
            </a:endParaRPr>
          </a:p>
        </p:txBody>
      </p:sp>
      <p:sp>
        <p:nvSpPr>
          <p:cNvPr id="25" name="Rectangle 24">
            <a:extLst>
              <a:ext uri="{FF2B5EF4-FFF2-40B4-BE49-F238E27FC236}">
                <a16:creationId xmlns:a16="http://schemas.microsoft.com/office/drawing/2014/main" id="{81A37326-7F6B-BD48-BE58-4626708F602D}"/>
              </a:ext>
            </a:extLst>
          </p:cNvPr>
          <p:cNvSpPr/>
          <p:nvPr/>
        </p:nvSpPr>
        <p:spPr>
          <a:xfrm>
            <a:off x="4112891" y="2254549"/>
            <a:ext cx="3158894" cy="707886"/>
          </a:xfrm>
          <a:prstGeom prst="rect">
            <a:avLst/>
          </a:prstGeom>
        </p:spPr>
        <p:txBody>
          <a:bodyPr wrap="square">
            <a:spAutoFit/>
          </a:bodyPr>
          <a:lstStyle/>
          <a:p>
            <a:pPr algn="ctr"/>
            <a:r>
              <a:rPr lang="en-US" sz="2000">
                <a:latin typeface="Century Gothic" panose="020B0502020202020204" pitchFamily="34" charset="0"/>
              </a:rPr>
              <a:t>A solution with pH 7 is </a:t>
            </a:r>
            <a:r>
              <a:rPr lang="en-US" sz="2000" b="1">
                <a:latin typeface="Century Gothic" panose="020B0502020202020204" pitchFamily="34" charset="0"/>
              </a:rPr>
              <a:t>neutra</a:t>
            </a:r>
            <a:r>
              <a:rPr lang="en-US" sz="2000">
                <a:latin typeface="Century Gothic" panose="020B0502020202020204" pitchFamily="34" charset="0"/>
              </a:rPr>
              <a:t>l. </a:t>
            </a:r>
          </a:p>
        </p:txBody>
      </p:sp>
      <p:sp>
        <p:nvSpPr>
          <p:cNvPr id="26" name="Rectangle 25">
            <a:extLst>
              <a:ext uri="{FF2B5EF4-FFF2-40B4-BE49-F238E27FC236}">
                <a16:creationId xmlns:a16="http://schemas.microsoft.com/office/drawing/2014/main" id="{17724F5F-A6D1-BC43-B275-8DFC4C6F2C7E}"/>
              </a:ext>
            </a:extLst>
          </p:cNvPr>
          <p:cNvSpPr/>
          <p:nvPr/>
        </p:nvSpPr>
        <p:spPr>
          <a:xfrm>
            <a:off x="4157603" y="5347920"/>
            <a:ext cx="3207304" cy="1015663"/>
          </a:xfrm>
          <a:prstGeom prst="rect">
            <a:avLst/>
          </a:prstGeom>
        </p:spPr>
        <p:txBody>
          <a:bodyPr wrap="square">
            <a:spAutoFit/>
          </a:bodyPr>
          <a:lstStyle/>
          <a:p>
            <a:pPr algn="ctr"/>
            <a:r>
              <a:rPr lang="en-US" sz="2000" b="1">
                <a:latin typeface="Century Gothic" panose="020B0502020202020204" pitchFamily="34" charset="0"/>
              </a:rPr>
              <a:t>Aqueous solutions of acids </a:t>
            </a:r>
            <a:r>
              <a:rPr lang="en-US" sz="2000">
                <a:latin typeface="Century Gothic" panose="020B0502020202020204" pitchFamily="34" charset="0"/>
              </a:rPr>
              <a:t>have pH values of less than 7. </a:t>
            </a:r>
          </a:p>
        </p:txBody>
      </p:sp>
      <p:sp>
        <p:nvSpPr>
          <p:cNvPr id="27" name="Rectangle 26">
            <a:extLst>
              <a:ext uri="{FF2B5EF4-FFF2-40B4-BE49-F238E27FC236}">
                <a16:creationId xmlns:a16="http://schemas.microsoft.com/office/drawing/2014/main" id="{5B648A0C-6EBC-C142-9B5D-388880173FF8}"/>
              </a:ext>
            </a:extLst>
          </p:cNvPr>
          <p:cNvSpPr/>
          <p:nvPr/>
        </p:nvSpPr>
        <p:spPr>
          <a:xfrm>
            <a:off x="7491212" y="1814021"/>
            <a:ext cx="4118638" cy="707886"/>
          </a:xfrm>
          <a:prstGeom prst="rect">
            <a:avLst/>
          </a:prstGeom>
        </p:spPr>
        <p:txBody>
          <a:bodyPr wrap="square">
            <a:spAutoFit/>
          </a:bodyPr>
          <a:lstStyle/>
          <a:p>
            <a:pPr algn="ctr"/>
            <a:r>
              <a:rPr lang="en-US" sz="2000">
                <a:latin typeface="Century Gothic" panose="020B0502020202020204" pitchFamily="34" charset="0"/>
              </a:rPr>
              <a:t>Aqueous solutions of </a:t>
            </a:r>
            <a:r>
              <a:rPr lang="en-US" sz="2000" b="1">
                <a:latin typeface="Century Gothic" panose="020B0502020202020204" pitchFamily="34" charset="0"/>
              </a:rPr>
              <a:t>alkalis</a:t>
            </a:r>
            <a:r>
              <a:rPr lang="en-US" sz="2000">
                <a:latin typeface="Century Gothic" panose="020B0502020202020204" pitchFamily="34" charset="0"/>
              </a:rPr>
              <a:t> have pH values greater than 7. </a:t>
            </a:r>
            <a:endParaRPr lang="en-GB" sz="2000">
              <a:latin typeface="Century Gothic" panose="020B0502020202020204" pitchFamily="34" charset="0"/>
            </a:endParaRPr>
          </a:p>
        </p:txBody>
      </p:sp>
      <p:cxnSp>
        <p:nvCxnSpPr>
          <p:cNvPr id="3" name="Straight Arrow Connector 2">
            <a:extLst>
              <a:ext uri="{FF2B5EF4-FFF2-40B4-BE49-F238E27FC236}">
                <a16:creationId xmlns:a16="http://schemas.microsoft.com/office/drawing/2014/main" id="{0DDDE0AA-A9DD-4267-8F3F-DECAE5624B8E}"/>
              </a:ext>
            </a:extLst>
          </p:cNvPr>
          <p:cNvCxnSpPr>
            <a:cxnSpLocks/>
          </p:cNvCxnSpPr>
          <p:nvPr/>
        </p:nvCxnSpPr>
        <p:spPr>
          <a:xfrm>
            <a:off x="6137240" y="2912876"/>
            <a:ext cx="1585049" cy="3553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6D2F9C5-A9E7-4884-8146-3FB31623F2C2}"/>
              </a:ext>
            </a:extLst>
          </p:cNvPr>
          <p:cNvSpPr/>
          <p:nvPr/>
        </p:nvSpPr>
        <p:spPr>
          <a:xfrm>
            <a:off x="260600" y="850139"/>
            <a:ext cx="10620000" cy="830997"/>
          </a:xfrm>
          <a:prstGeom prst="rect">
            <a:avLst/>
          </a:prstGeom>
          <a:solidFill>
            <a:schemeClr val="accent1">
              <a:lumMod val="40000"/>
              <a:lumOff val="60000"/>
            </a:schemeClr>
          </a:solidFill>
        </p:spPr>
        <p:txBody>
          <a:bodyPr wrap="square">
            <a:spAutoFit/>
          </a:bodyPr>
          <a:lstStyle/>
          <a:p>
            <a:pPr>
              <a:buClr>
                <a:schemeClr val="dk1"/>
              </a:buClr>
              <a:buSzPts val="2400"/>
            </a:pPr>
            <a:r>
              <a:rPr lang="en-US" sz="2400">
                <a:latin typeface="Century Gothic" panose="020B0502020202020204" pitchFamily="34" charset="0"/>
              </a:rPr>
              <a:t>The pH scale, from 0 to 14, is a </a:t>
            </a:r>
            <a:r>
              <a:rPr lang="en-US" sz="2400" b="1">
                <a:latin typeface="Century Gothic" panose="020B0502020202020204" pitchFamily="34" charset="0"/>
              </a:rPr>
              <a:t>measure of the acidity or alkalinity of a solution</a:t>
            </a:r>
            <a:r>
              <a:rPr lang="en-US" sz="2400">
                <a:latin typeface="Century Gothic" panose="020B0502020202020204" pitchFamily="34" charset="0"/>
              </a:rPr>
              <a:t>.</a:t>
            </a:r>
          </a:p>
        </p:txBody>
      </p:sp>
      <p:sp>
        <p:nvSpPr>
          <p:cNvPr id="4" name="Rectangle 3">
            <a:extLst>
              <a:ext uri="{FF2B5EF4-FFF2-40B4-BE49-F238E27FC236}">
                <a16:creationId xmlns:a16="http://schemas.microsoft.com/office/drawing/2014/main" id="{FFDEBE4E-B992-B340-BC25-D65FBCEFF966}"/>
              </a:ext>
            </a:extLst>
          </p:cNvPr>
          <p:cNvSpPr/>
          <p:nvPr/>
        </p:nvSpPr>
        <p:spPr>
          <a:xfrm>
            <a:off x="276431" y="2312711"/>
            <a:ext cx="3505620" cy="1200329"/>
          </a:xfrm>
          <a:prstGeom prst="rect">
            <a:avLst/>
          </a:prstGeom>
        </p:spPr>
        <p:txBody>
          <a:bodyPr wrap="square">
            <a:spAutoFit/>
          </a:bodyPr>
          <a:lstStyle/>
          <a:p>
            <a:r>
              <a:rPr lang="en-GB" sz="2400" b="1" dirty="0">
                <a:latin typeface="Century Gothic" panose="020B0502020202020204" pitchFamily="34" charset="0"/>
              </a:rPr>
              <a:t>Substance X has a pH of 9. Is it alkaline, acidic or neutral?</a:t>
            </a:r>
          </a:p>
        </p:txBody>
      </p:sp>
      <p:sp>
        <p:nvSpPr>
          <p:cNvPr id="15" name="Rectangle 14">
            <a:extLst>
              <a:ext uri="{FF2B5EF4-FFF2-40B4-BE49-F238E27FC236}">
                <a16:creationId xmlns:a16="http://schemas.microsoft.com/office/drawing/2014/main" id="{6E227E8F-8CE0-0D4B-83FF-E1BB57DF38F6}"/>
              </a:ext>
            </a:extLst>
          </p:cNvPr>
          <p:cNvSpPr/>
          <p:nvPr/>
        </p:nvSpPr>
        <p:spPr>
          <a:xfrm>
            <a:off x="260600" y="3513040"/>
            <a:ext cx="1996552" cy="461665"/>
          </a:xfrm>
          <a:prstGeom prst="rect">
            <a:avLst/>
          </a:prstGeom>
        </p:spPr>
        <p:txBody>
          <a:bodyPr wrap="square">
            <a:spAutoFit/>
          </a:bodyPr>
          <a:lstStyle/>
          <a:p>
            <a:r>
              <a:rPr lang="en-GB" sz="2400" dirty="0">
                <a:solidFill>
                  <a:srgbClr val="0070C0"/>
                </a:solidFill>
                <a:latin typeface="Century Gothic" panose="020B0502020202020204" pitchFamily="34" charset="0"/>
              </a:rPr>
              <a:t>Alkaline</a:t>
            </a:r>
          </a:p>
        </p:txBody>
      </p:sp>
      <p:pic>
        <p:nvPicPr>
          <p:cNvPr id="1026" name="Picture 2">
            <a:extLst>
              <a:ext uri="{FF2B5EF4-FFF2-40B4-BE49-F238E27FC236}">
                <a16:creationId xmlns:a16="http://schemas.microsoft.com/office/drawing/2014/main" id="{AAEEF9B4-9AA9-EDB9-1EBB-376A3708F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006" b="24384"/>
          <a:stretch/>
        </p:blipFill>
        <p:spPr bwMode="auto">
          <a:xfrm>
            <a:off x="3797882" y="3242485"/>
            <a:ext cx="7485780" cy="1306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6" grpId="0"/>
      <p:bldP spid="27" grpId="0"/>
      <p:bldP spid="14" grpId="0" animBg="1"/>
      <p:bldP spid="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EE8E-9658-C44C-93AE-C2979E63E802}"/>
              </a:ext>
            </a:extLst>
          </p:cNvPr>
          <p:cNvSpPr>
            <a:spLocks noGrp="1"/>
          </p:cNvSpPr>
          <p:nvPr>
            <p:ph type="title"/>
          </p:nvPr>
        </p:nvSpPr>
        <p:spPr>
          <a:xfrm>
            <a:off x="241060" y="904384"/>
            <a:ext cx="10620000" cy="720000"/>
          </a:xfrm>
        </p:spPr>
        <p:txBody>
          <a:bodyPr>
            <a:normAutofit fontScale="90000"/>
          </a:bodyPr>
          <a:lstStyle/>
          <a:p>
            <a:r>
              <a:rPr lang="en-US">
                <a:latin typeface="Century Gothic" panose="020B0502020202020204" pitchFamily="34" charset="0"/>
              </a:rPr>
              <a:t>What are Acids and Alkalis?</a:t>
            </a:r>
            <a:br>
              <a:rPr lang="en-US">
                <a:latin typeface="Century Gothic" panose="020B0502020202020204" pitchFamily="34" charset="0"/>
              </a:rPr>
            </a:br>
            <a:br>
              <a:rPr lang="en-US">
                <a:latin typeface="Century Gothic" panose="020B0502020202020204" pitchFamily="34" charset="0"/>
              </a:rPr>
            </a:br>
            <a:r>
              <a:rPr lang="en-US" b="0">
                <a:latin typeface="Century Gothic" panose="020B0502020202020204" pitchFamily="34" charset="0"/>
              </a:rPr>
              <a:t>The tables below shows common acids and alkali that can be found in the laboratory. </a:t>
            </a:r>
          </a:p>
        </p:txBody>
      </p:sp>
      <p:graphicFrame>
        <p:nvGraphicFramePr>
          <p:cNvPr id="3" name="Table 2">
            <a:extLst>
              <a:ext uri="{FF2B5EF4-FFF2-40B4-BE49-F238E27FC236}">
                <a16:creationId xmlns:a16="http://schemas.microsoft.com/office/drawing/2014/main" id="{1E8931B0-3A67-0447-AA8C-2ABAF80D1E38}"/>
              </a:ext>
            </a:extLst>
          </p:cNvPr>
          <p:cNvGraphicFramePr>
            <a:graphicFrameLocks noGrp="1"/>
          </p:cNvGraphicFramePr>
          <p:nvPr>
            <p:extLst>
              <p:ext uri="{D42A27DB-BD31-4B8C-83A1-F6EECF244321}">
                <p14:modId xmlns:p14="http://schemas.microsoft.com/office/powerpoint/2010/main" val="3701070550"/>
              </p:ext>
            </p:extLst>
          </p:nvPr>
        </p:nvGraphicFramePr>
        <p:xfrm>
          <a:off x="1747131" y="1798749"/>
          <a:ext cx="8128000" cy="1828800"/>
        </p:xfrm>
        <a:graphic>
          <a:graphicData uri="http://schemas.openxmlformats.org/drawingml/2006/table">
            <a:tbl>
              <a:tblPr firstRow="1" bandRow="1"/>
              <a:tblGrid>
                <a:gridCol w="4064000">
                  <a:extLst>
                    <a:ext uri="{9D8B030D-6E8A-4147-A177-3AD203B41FA5}">
                      <a16:colId xmlns:a16="http://schemas.microsoft.com/office/drawing/2014/main" val="26178538"/>
                    </a:ext>
                  </a:extLst>
                </a:gridCol>
                <a:gridCol w="4064000">
                  <a:extLst>
                    <a:ext uri="{9D8B030D-6E8A-4147-A177-3AD203B41FA5}">
                      <a16:colId xmlns:a16="http://schemas.microsoft.com/office/drawing/2014/main" val="2033831423"/>
                    </a:ext>
                  </a:extLst>
                </a:gridCol>
              </a:tblGrid>
              <a:tr h="370840">
                <a:tc>
                  <a:txBody>
                    <a:bodyPr/>
                    <a:lstStyle/>
                    <a:p>
                      <a:pPr algn="ctr"/>
                      <a:r>
                        <a:rPr lang="en-US" sz="2400" b="1">
                          <a:latin typeface="Century Gothic" panose="020B0502020202020204" pitchFamily="34" charset="0"/>
                        </a:rPr>
                        <a:t>Common Acids</a:t>
                      </a:r>
                    </a:p>
                  </a:txBody>
                  <a:tcPr anchor="ctr">
                    <a:solidFill>
                      <a:schemeClr val="accent1">
                        <a:alpha val="0"/>
                      </a:schemeClr>
                    </a:solidFill>
                  </a:tcPr>
                </a:tc>
                <a:tc>
                  <a:txBody>
                    <a:bodyPr/>
                    <a:lstStyle/>
                    <a:p>
                      <a:pPr algn="ctr"/>
                      <a:r>
                        <a:rPr lang="en-US" sz="2400" b="1">
                          <a:latin typeface="Century Gothic" panose="020B0502020202020204" pitchFamily="34" charset="0"/>
                        </a:rPr>
                        <a:t>Chemical Formula</a:t>
                      </a:r>
                    </a:p>
                  </a:txBody>
                  <a:tcPr anchor="ctr">
                    <a:solidFill>
                      <a:schemeClr val="accent1">
                        <a:alpha val="0"/>
                      </a:schemeClr>
                    </a:solidFill>
                  </a:tcPr>
                </a:tc>
                <a:extLst>
                  <a:ext uri="{0D108BD9-81ED-4DB2-BD59-A6C34878D82A}">
                    <a16:rowId xmlns:a16="http://schemas.microsoft.com/office/drawing/2014/main" val="3294079769"/>
                  </a:ext>
                </a:extLst>
              </a:tr>
              <a:tr h="370840">
                <a:tc>
                  <a:txBody>
                    <a:bodyPr/>
                    <a:lstStyle/>
                    <a:p>
                      <a:pPr algn="ctr"/>
                      <a:r>
                        <a:rPr lang="en-US" sz="2400">
                          <a:latin typeface="Century Gothic" panose="020B0502020202020204" pitchFamily="34" charset="0"/>
                        </a:rPr>
                        <a:t>Hydrochloric Acid</a:t>
                      </a:r>
                    </a:p>
                  </a:txBody>
                  <a:tcPr anchor="ctr"/>
                </a:tc>
                <a:tc>
                  <a:txBody>
                    <a:bodyPr/>
                    <a:lstStyle/>
                    <a:p>
                      <a:pPr algn="ctr"/>
                      <a:r>
                        <a:rPr lang="en-US" sz="2400" dirty="0">
                          <a:latin typeface="Century Gothic" panose="020B0502020202020204" pitchFamily="34" charset="0"/>
                        </a:rPr>
                        <a:t>HCl</a:t>
                      </a:r>
                    </a:p>
                  </a:txBody>
                  <a:tcPr anchor="ctr"/>
                </a:tc>
                <a:extLst>
                  <a:ext uri="{0D108BD9-81ED-4DB2-BD59-A6C34878D82A}">
                    <a16:rowId xmlns:a16="http://schemas.microsoft.com/office/drawing/2014/main" val="2404905239"/>
                  </a:ext>
                </a:extLst>
              </a:tr>
              <a:tr h="370840">
                <a:tc>
                  <a:txBody>
                    <a:bodyPr/>
                    <a:lstStyle/>
                    <a:p>
                      <a:pPr algn="ctr"/>
                      <a:r>
                        <a:rPr lang="en-US" sz="2400" dirty="0">
                          <a:latin typeface="Century Gothic" panose="020B0502020202020204" pitchFamily="34" charset="0"/>
                        </a:rPr>
                        <a:t>Nitric Acid</a:t>
                      </a:r>
                    </a:p>
                  </a:txBody>
                  <a:tcPr anchor="ctr"/>
                </a:tc>
                <a:tc>
                  <a:txBody>
                    <a:bodyPr/>
                    <a:lstStyle/>
                    <a:p>
                      <a:pPr algn="ctr"/>
                      <a:r>
                        <a:rPr lang="en-US" sz="2400">
                          <a:latin typeface="Century Gothic" panose="020B0502020202020204" pitchFamily="34" charset="0"/>
                        </a:rPr>
                        <a:t>HNO</a:t>
                      </a:r>
                      <a:r>
                        <a:rPr lang="en-US" sz="2400" baseline="-25000">
                          <a:latin typeface="Century Gothic" panose="020B0502020202020204" pitchFamily="34" charset="0"/>
                        </a:rPr>
                        <a:t>3</a:t>
                      </a:r>
                    </a:p>
                  </a:txBody>
                  <a:tcPr anchor="ctr"/>
                </a:tc>
                <a:extLst>
                  <a:ext uri="{0D108BD9-81ED-4DB2-BD59-A6C34878D82A}">
                    <a16:rowId xmlns:a16="http://schemas.microsoft.com/office/drawing/2014/main" val="650380416"/>
                  </a:ext>
                </a:extLst>
              </a:tr>
              <a:tr h="370840">
                <a:tc>
                  <a:txBody>
                    <a:bodyPr/>
                    <a:lstStyle/>
                    <a:p>
                      <a:pPr algn="ctr"/>
                      <a:r>
                        <a:rPr lang="en-US" sz="2400" dirty="0">
                          <a:latin typeface="Century Gothic" panose="020B0502020202020204" pitchFamily="34" charset="0"/>
                        </a:rPr>
                        <a:t>Sulfuric Acid</a:t>
                      </a:r>
                    </a:p>
                  </a:txBody>
                  <a:tcPr anchor="ctr"/>
                </a:tc>
                <a:tc>
                  <a:txBody>
                    <a:bodyPr/>
                    <a:lstStyle/>
                    <a:p>
                      <a:pPr algn="ctr"/>
                      <a:r>
                        <a:rPr lang="en-US" sz="2400" dirty="0">
                          <a:latin typeface="Century Gothic" panose="020B0502020202020204" pitchFamily="34" charset="0"/>
                        </a:rPr>
                        <a:t>H</a:t>
                      </a:r>
                      <a:r>
                        <a:rPr lang="en-US" sz="2400" baseline="-25000" dirty="0">
                          <a:latin typeface="Century Gothic" panose="020B0502020202020204" pitchFamily="34" charset="0"/>
                        </a:rPr>
                        <a:t>2</a:t>
                      </a:r>
                      <a:r>
                        <a:rPr lang="en-US" sz="2400" dirty="0">
                          <a:latin typeface="Century Gothic" panose="020B0502020202020204" pitchFamily="34" charset="0"/>
                        </a:rPr>
                        <a:t>SO</a:t>
                      </a:r>
                      <a:r>
                        <a:rPr lang="en-US" sz="2400" baseline="-25000" dirty="0">
                          <a:latin typeface="Century Gothic" panose="020B0502020202020204" pitchFamily="34" charset="0"/>
                        </a:rPr>
                        <a:t>4</a:t>
                      </a:r>
                    </a:p>
                  </a:txBody>
                  <a:tcPr anchor="ctr"/>
                </a:tc>
                <a:extLst>
                  <a:ext uri="{0D108BD9-81ED-4DB2-BD59-A6C34878D82A}">
                    <a16:rowId xmlns:a16="http://schemas.microsoft.com/office/drawing/2014/main" val="4147471301"/>
                  </a:ext>
                </a:extLst>
              </a:tr>
            </a:tbl>
          </a:graphicData>
        </a:graphic>
      </p:graphicFrame>
      <p:graphicFrame>
        <p:nvGraphicFramePr>
          <p:cNvPr id="4" name="Table 3">
            <a:extLst>
              <a:ext uri="{FF2B5EF4-FFF2-40B4-BE49-F238E27FC236}">
                <a16:creationId xmlns:a16="http://schemas.microsoft.com/office/drawing/2014/main" id="{E4DB3111-DD93-084C-9CBC-954AF08C6543}"/>
              </a:ext>
            </a:extLst>
          </p:cNvPr>
          <p:cNvGraphicFramePr>
            <a:graphicFrameLocks noGrp="1"/>
          </p:cNvGraphicFramePr>
          <p:nvPr>
            <p:extLst>
              <p:ext uri="{D42A27DB-BD31-4B8C-83A1-F6EECF244321}">
                <p14:modId xmlns:p14="http://schemas.microsoft.com/office/powerpoint/2010/main" val="3278407794"/>
              </p:ext>
            </p:extLst>
          </p:nvPr>
        </p:nvGraphicFramePr>
        <p:xfrm>
          <a:off x="1747131" y="3932349"/>
          <a:ext cx="8128000" cy="1828800"/>
        </p:xfrm>
        <a:graphic>
          <a:graphicData uri="http://schemas.openxmlformats.org/drawingml/2006/table">
            <a:tbl>
              <a:tblPr firstRow="1" bandRow="1"/>
              <a:tblGrid>
                <a:gridCol w="4064000">
                  <a:extLst>
                    <a:ext uri="{9D8B030D-6E8A-4147-A177-3AD203B41FA5}">
                      <a16:colId xmlns:a16="http://schemas.microsoft.com/office/drawing/2014/main" val="26178538"/>
                    </a:ext>
                  </a:extLst>
                </a:gridCol>
                <a:gridCol w="4064000">
                  <a:extLst>
                    <a:ext uri="{9D8B030D-6E8A-4147-A177-3AD203B41FA5}">
                      <a16:colId xmlns:a16="http://schemas.microsoft.com/office/drawing/2014/main" val="2033831423"/>
                    </a:ext>
                  </a:extLst>
                </a:gridCol>
              </a:tblGrid>
              <a:tr h="370840">
                <a:tc>
                  <a:txBody>
                    <a:bodyPr/>
                    <a:lstStyle/>
                    <a:p>
                      <a:pPr algn="ctr"/>
                      <a:r>
                        <a:rPr lang="en-US" sz="2400" b="1">
                          <a:latin typeface="Century Gothic" panose="020B0502020202020204" pitchFamily="34" charset="0"/>
                        </a:rPr>
                        <a:t>Common Alkalis</a:t>
                      </a:r>
                    </a:p>
                  </a:txBody>
                  <a:tcPr anchor="ctr"/>
                </a:tc>
                <a:tc>
                  <a:txBody>
                    <a:bodyPr/>
                    <a:lstStyle/>
                    <a:p>
                      <a:pPr algn="ctr"/>
                      <a:r>
                        <a:rPr lang="en-US" sz="2400" b="1">
                          <a:latin typeface="Century Gothic" panose="020B0502020202020204" pitchFamily="34" charset="0"/>
                        </a:rPr>
                        <a:t>Chemical Formula</a:t>
                      </a:r>
                    </a:p>
                  </a:txBody>
                  <a:tcPr anchor="ctr"/>
                </a:tc>
                <a:extLst>
                  <a:ext uri="{0D108BD9-81ED-4DB2-BD59-A6C34878D82A}">
                    <a16:rowId xmlns:a16="http://schemas.microsoft.com/office/drawing/2014/main" val="3294079769"/>
                  </a:ext>
                </a:extLst>
              </a:tr>
              <a:tr h="370840">
                <a:tc>
                  <a:txBody>
                    <a:bodyPr/>
                    <a:lstStyle/>
                    <a:p>
                      <a:pPr algn="ctr"/>
                      <a:r>
                        <a:rPr lang="en-US" sz="2400">
                          <a:latin typeface="Century Gothic" panose="020B0502020202020204" pitchFamily="34" charset="0"/>
                        </a:rPr>
                        <a:t>Sodium Hydroxide</a:t>
                      </a:r>
                    </a:p>
                  </a:txBody>
                  <a:tcPr anchor="ctr"/>
                </a:tc>
                <a:tc>
                  <a:txBody>
                    <a:bodyPr/>
                    <a:lstStyle/>
                    <a:p>
                      <a:pPr algn="ctr"/>
                      <a:r>
                        <a:rPr lang="en-US" sz="2400" dirty="0">
                          <a:latin typeface="Century Gothic" panose="020B0502020202020204" pitchFamily="34" charset="0"/>
                        </a:rPr>
                        <a:t>NaOH</a:t>
                      </a:r>
                    </a:p>
                  </a:txBody>
                  <a:tcPr anchor="ctr"/>
                </a:tc>
                <a:extLst>
                  <a:ext uri="{0D108BD9-81ED-4DB2-BD59-A6C34878D82A}">
                    <a16:rowId xmlns:a16="http://schemas.microsoft.com/office/drawing/2014/main" val="2404905239"/>
                  </a:ext>
                </a:extLst>
              </a:tr>
              <a:tr h="370840">
                <a:tc>
                  <a:txBody>
                    <a:bodyPr/>
                    <a:lstStyle/>
                    <a:p>
                      <a:pPr algn="ctr"/>
                      <a:r>
                        <a:rPr lang="en-US" sz="2400">
                          <a:latin typeface="Century Gothic" panose="020B0502020202020204" pitchFamily="34" charset="0"/>
                        </a:rPr>
                        <a:t>Potassium Hydroxide</a:t>
                      </a:r>
                    </a:p>
                  </a:txBody>
                  <a:tcPr anchor="ctr"/>
                </a:tc>
                <a:tc>
                  <a:txBody>
                    <a:bodyPr/>
                    <a:lstStyle/>
                    <a:p>
                      <a:pPr marL="0" algn="ctr" defTabSz="914400" rtl="0" eaLnBrk="1" latinLnBrk="0" hangingPunct="1"/>
                      <a:r>
                        <a:rPr lang="en-US" sz="2400" b="0" i="0" kern="1200">
                          <a:solidFill>
                            <a:schemeClr val="dk1"/>
                          </a:solidFill>
                          <a:latin typeface="Century Gothic" panose="020B0502020202020204" pitchFamily="34" charset="0"/>
                          <a:cs typeface="Calibri"/>
                        </a:rPr>
                        <a:t>KOH</a:t>
                      </a:r>
                    </a:p>
                  </a:txBody>
                  <a:tcPr anchor="ctr"/>
                </a:tc>
                <a:extLst>
                  <a:ext uri="{0D108BD9-81ED-4DB2-BD59-A6C34878D82A}">
                    <a16:rowId xmlns:a16="http://schemas.microsoft.com/office/drawing/2014/main" val="650380416"/>
                  </a:ext>
                </a:extLst>
              </a:tr>
              <a:tr h="370840">
                <a:tc>
                  <a:txBody>
                    <a:bodyPr/>
                    <a:lstStyle/>
                    <a:p>
                      <a:pPr algn="ctr"/>
                      <a:r>
                        <a:rPr lang="en-US" sz="2400">
                          <a:latin typeface="Century Gothic" panose="020B0502020202020204" pitchFamily="34" charset="0"/>
                        </a:rPr>
                        <a:t>Calcium Hydroxide</a:t>
                      </a:r>
                    </a:p>
                  </a:txBody>
                  <a:tcPr anchor="ctr"/>
                </a:tc>
                <a:tc>
                  <a:txBody>
                    <a:bodyPr/>
                    <a:lstStyle/>
                    <a:p>
                      <a:pPr algn="ctr"/>
                      <a:r>
                        <a:rPr lang="en-US" sz="2400" dirty="0">
                          <a:latin typeface="Century Gothic" panose="020B0502020202020204" pitchFamily="34" charset="0"/>
                        </a:rPr>
                        <a:t>Ca(OH)</a:t>
                      </a:r>
                      <a:r>
                        <a:rPr lang="en-US" sz="2400" baseline="-25000" dirty="0">
                          <a:latin typeface="Century Gothic" panose="020B0502020202020204" pitchFamily="34" charset="0"/>
                        </a:rPr>
                        <a:t>2</a:t>
                      </a:r>
                    </a:p>
                  </a:txBody>
                  <a:tcPr anchor="ctr"/>
                </a:tc>
                <a:extLst>
                  <a:ext uri="{0D108BD9-81ED-4DB2-BD59-A6C34878D82A}">
                    <a16:rowId xmlns:a16="http://schemas.microsoft.com/office/drawing/2014/main" val="4147471301"/>
                  </a:ext>
                </a:extLst>
              </a:tr>
            </a:tbl>
          </a:graphicData>
        </a:graphic>
      </p:graphicFrame>
      <p:sp>
        <p:nvSpPr>
          <p:cNvPr id="6" name="Rectangle 5">
            <a:extLst>
              <a:ext uri="{FF2B5EF4-FFF2-40B4-BE49-F238E27FC236}">
                <a16:creationId xmlns:a16="http://schemas.microsoft.com/office/drawing/2014/main" id="{500CE602-3970-5A49-B223-A66A8E870973}"/>
              </a:ext>
            </a:extLst>
          </p:cNvPr>
          <p:cNvSpPr/>
          <p:nvPr/>
        </p:nvSpPr>
        <p:spPr>
          <a:xfrm>
            <a:off x="-141528" y="6065949"/>
            <a:ext cx="11385176" cy="461665"/>
          </a:xfrm>
          <a:prstGeom prst="rect">
            <a:avLst/>
          </a:prstGeom>
        </p:spPr>
        <p:txBody>
          <a:bodyPr wrap="square">
            <a:spAutoFit/>
          </a:bodyPr>
          <a:lstStyle/>
          <a:p>
            <a:pPr algn="ctr"/>
            <a:r>
              <a:rPr lang="en-GB" sz="2400" b="1">
                <a:latin typeface="Century Gothic" panose="020B0502020202020204" pitchFamily="34" charset="0"/>
              </a:rPr>
              <a:t>What similarities and differences can you see in the chemical formulae?</a:t>
            </a:r>
          </a:p>
        </p:txBody>
      </p:sp>
    </p:spTree>
    <p:extLst>
      <p:ext uri="{BB962C8B-B14F-4D97-AF65-F5344CB8AC3E}">
        <p14:creationId xmlns:p14="http://schemas.microsoft.com/office/powerpoint/2010/main" val="2469549892"/>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www.w3.org/XML/1998/namespace"/>
    <ds:schemaRef ds:uri="9dd66dd2-dc2f-4e10-8286-f1da66314693"/>
    <ds:schemaRef ds:uri="e7f29ac3-c74a-46a7-9e80-ec6458dc319f"/>
    <ds:schemaRef ds:uri="http://purl.org/dc/term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2A48FB8-1891-4830-9E0B-C9FE1AB21D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1397</TotalTime>
  <Words>7750</Words>
  <Application>Microsoft Macintosh PowerPoint</Application>
  <PresentationFormat>Widescreen</PresentationFormat>
  <Paragraphs>760</Paragraphs>
  <Slides>36</Slides>
  <Notes>31</Notes>
  <HiddenSlides>13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C4.3.9</vt:lpstr>
      <vt:lpstr>PowerPoint Presentation</vt:lpstr>
      <vt:lpstr>This is the fix-it portion of the lesson</vt:lpstr>
      <vt:lpstr>The pH Scale</vt:lpstr>
      <vt:lpstr>What are Acids and Alkalis?  The tables below shows common acids and alkali that can be found in the laboratory. </vt:lpstr>
      <vt:lpstr>What happens in a neutralisation reaction?</vt:lpstr>
      <vt:lpstr>How many ways can neutralisation happen?</vt:lpstr>
      <vt:lpstr>How many ways can neutralisation happen?</vt:lpstr>
      <vt:lpstr>PowerPoint Presentation</vt:lpstr>
      <vt:lpstr>Naming salts</vt:lpstr>
      <vt:lpstr>Acids and Metals</vt:lpstr>
      <vt:lpstr>PowerPoint Presentation</vt:lpstr>
      <vt:lpstr>(HT) Writing ionic equations</vt:lpstr>
      <vt:lpstr>Testing for Gases</vt:lpstr>
      <vt:lpstr>Testing for Gases</vt:lpstr>
      <vt:lpstr>Which statements do you agree with?</vt:lpstr>
      <vt:lpstr>A student has samples copper carbonate, copper oxide and copper.  How could they use chemical tests to prove which is which?</vt:lpstr>
      <vt:lpstr>Complete the equations below:</vt:lpstr>
      <vt:lpstr>Drill</vt:lpstr>
      <vt:lpstr>Drill answers</vt:lpstr>
      <vt:lpstr>I: predicting the products of a reaction</vt:lpstr>
      <vt:lpstr>We: predicting the products of a reaction</vt:lpstr>
      <vt:lpstr>You: predicting the products of a reaction</vt:lpstr>
      <vt:lpstr>Compare: to outline the similarities and/or differences between things</vt:lpstr>
      <vt:lpstr>Acid Reactions</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85</cp:revision>
  <dcterms:created xsi:type="dcterms:W3CDTF">2019-03-21T11:24:14Z</dcterms:created>
  <dcterms:modified xsi:type="dcterms:W3CDTF">2025-02-03T13:26:39Z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